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50" r:id="rId2"/>
    <p:sldMasterId id="2147483768" r:id="rId3"/>
    <p:sldMasterId id="2147483786" r:id="rId4"/>
    <p:sldMasterId id="2147483804" r:id="rId5"/>
    <p:sldMasterId id="2147483822" r:id="rId6"/>
    <p:sldMasterId id="2147483840" r:id="rId7"/>
  </p:sldMasterIdLst>
  <p:sldIdLst>
    <p:sldId id="256" r:id="rId8"/>
    <p:sldId id="264" r:id="rId9"/>
    <p:sldId id="265" r:id="rId10"/>
    <p:sldId id="286" r:id="rId11"/>
    <p:sldId id="266" r:id="rId12"/>
    <p:sldId id="267" r:id="rId13"/>
    <p:sldId id="278" r:id="rId14"/>
    <p:sldId id="279" r:id="rId15"/>
    <p:sldId id="280" r:id="rId16"/>
    <p:sldId id="284" r:id="rId17"/>
    <p:sldId id="285" r:id="rId18"/>
    <p:sldId id="273" r:id="rId19"/>
    <p:sldId id="274" r:id="rId20"/>
    <p:sldId id="268" r:id="rId21"/>
    <p:sldId id="269" r:id="rId22"/>
    <p:sldId id="270" r:id="rId23"/>
    <p:sldId id="271" r:id="rId24"/>
    <p:sldId id="272" r:id="rId25"/>
    <p:sldId id="281" r:id="rId26"/>
    <p:sldId id="282" r:id="rId27"/>
    <p:sldId id="283" r:id="rId28"/>
    <p:sldId id="275" r:id="rId29"/>
    <p:sldId id="276" r:id="rId30"/>
    <p:sldId id="277"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14" autoAdjust="0"/>
    <p:restoredTop sz="94660"/>
  </p:normalViewPr>
  <p:slideViewPr>
    <p:cSldViewPr snapToGrid="0">
      <p:cViewPr varScale="1">
        <p:scale>
          <a:sx n="82" d="100"/>
          <a:sy n="82" d="100"/>
        </p:scale>
        <p:origin x="36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363B3D5B-D332-4B29-A96A-0DF4ED51E709}"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51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14363736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61730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8275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53882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363B3D5B-D332-4B29-A96A-0DF4ED51E709}"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5104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14112949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5266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12426525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63B3D5B-D332-4B29-A96A-0DF4ED51E709}"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56700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63B3D5B-D332-4B29-A96A-0DF4ED51E709}"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10524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300366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47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6836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29573206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14363736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47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8792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25927838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58585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61730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8275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538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879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2592783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5858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6173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827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5388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363B3D5B-D332-4B29-A96A-0DF4ED51E709}"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510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141129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1411294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526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1242652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63B3D5B-D332-4B29-A96A-0DF4ED51E709}"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5670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63B3D5B-D332-4B29-A96A-0DF4ED51E709}"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1052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300366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683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2957320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1436373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4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879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5266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2592783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5858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6173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8275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53882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363B3D5B-D332-4B29-A96A-0DF4ED51E709}"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510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1411294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5266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12426525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63B3D5B-D332-4B29-A96A-0DF4ED51E709}"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5670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12426525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63B3D5B-D332-4B29-A96A-0DF4ED51E709}"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10524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3003660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6836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29573206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14363736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47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879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25927838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58585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617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63B3D5B-D332-4B29-A96A-0DF4ED51E709}"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56700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8275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53882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363B3D5B-D332-4B29-A96A-0DF4ED51E709}"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5104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14112949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5266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12426525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63B3D5B-D332-4B29-A96A-0DF4ED51E709}"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56700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63B3D5B-D332-4B29-A96A-0DF4ED51E709}"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10524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3003660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68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63B3D5B-D332-4B29-A96A-0DF4ED51E709}"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10524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29573206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14363736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47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8792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25927838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58585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61730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8275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53882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363B3D5B-D332-4B29-A96A-0DF4ED51E709}"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51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3003660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14112949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5266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12426525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63B3D5B-D332-4B29-A96A-0DF4ED51E709}"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56700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63B3D5B-D332-4B29-A96A-0DF4ED51E709}"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10524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3003660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6836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29573206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14363736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6836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8792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25927838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58585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61730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8275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53882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363B3D5B-D332-4B29-A96A-0DF4ED51E709}"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5104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14112949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5266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1242652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29573206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63B3D5B-D332-4B29-A96A-0DF4ED51E709}"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56700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63B3D5B-D332-4B29-A96A-0DF4ED51E709}"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10524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3003660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6836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29573206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14363736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47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8792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Tree>
    <p:extLst>
      <p:ext uri="{BB962C8B-B14F-4D97-AF65-F5344CB8AC3E}">
        <p14:creationId xmlns:p14="http://schemas.microsoft.com/office/powerpoint/2010/main" val="25927838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3B6C4-E7A0-49DF-BE92-623A4DA563D5}" type="datetimeFigureOut">
              <a:rPr lang="en-IN" smtClean="0"/>
              <a:pPr/>
              <a:t>31-08-2022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63B3D5B-D332-4B29-A96A-0DF4ED51E709}"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585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4.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3.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5.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image" Target="../media/image4.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3.pn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6.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image" Target="../media/image4.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image" Target="../media/image3.png"/><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theme" Target="../theme/theme7.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image" Target="../media/image4.png"/><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19" Type="http://schemas.openxmlformats.org/officeDocument/2006/relationships/image" Target="../media/image3.png"/><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43B6C4-E7A0-49DF-BE92-623A4DA563D5}" type="datetimeFigureOut">
              <a:rPr lang="en-IN" smtClean="0"/>
              <a:pPr/>
              <a:t>31-08-2022</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3B3D5B-D332-4B29-A96A-0DF4ED51E709}" type="slidenum">
              <a:rPr lang="en-IN" smtClean="0"/>
              <a:pPr/>
              <a:t>‹#›</a:t>
            </a:fld>
            <a:endParaRPr lang="en-IN"/>
          </a:p>
        </p:txBody>
      </p:sp>
    </p:spTree>
    <p:extLst>
      <p:ext uri="{BB962C8B-B14F-4D97-AF65-F5344CB8AC3E}">
        <p14:creationId xmlns:p14="http://schemas.microsoft.com/office/powerpoint/2010/main" val="38249367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43B6C4-E7A0-49DF-BE92-623A4DA563D5}" type="datetimeFigureOut">
              <a:rPr lang="en-IN" smtClean="0"/>
              <a:pPr/>
              <a:t>31-08-2022</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3B3D5B-D332-4B29-A96A-0DF4ED51E709}" type="slidenum">
              <a:rPr lang="en-IN" smtClean="0"/>
              <a:pPr/>
              <a:t>‹#›</a:t>
            </a:fld>
            <a:endParaRPr lang="en-IN"/>
          </a:p>
        </p:txBody>
      </p:sp>
    </p:spTree>
    <p:extLst>
      <p:ext uri="{BB962C8B-B14F-4D97-AF65-F5344CB8AC3E}">
        <p14:creationId xmlns:p14="http://schemas.microsoft.com/office/powerpoint/2010/main" val="382493672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43B6C4-E7A0-49DF-BE92-623A4DA563D5}" type="datetimeFigureOut">
              <a:rPr lang="en-IN" smtClean="0"/>
              <a:pPr/>
              <a:t>31-08-2022</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3B3D5B-D332-4B29-A96A-0DF4ED51E709}" type="slidenum">
              <a:rPr lang="en-IN" smtClean="0"/>
              <a:pPr/>
              <a:t>‹#›</a:t>
            </a:fld>
            <a:endParaRPr lang="en-IN"/>
          </a:p>
        </p:txBody>
      </p:sp>
    </p:spTree>
    <p:extLst>
      <p:ext uri="{BB962C8B-B14F-4D97-AF65-F5344CB8AC3E}">
        <p14:creationId xmlns:p14="http://schemas.microsoft.com/office/powerpoint/2010/main" val="382493672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43B6C4-E7A0-49DF-BE92-623A4DA563D5}" type="datetimeFigureOut">
              <a:rPr lang="en-IN" smtClean="0"/>
              <a:pPr/>
              <a:t>31-08-2022</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3B3D5B-D332-4B29-A96A-0DF4ED51E709}" type="slidenum">
              <a:rPr lang="en-IN" smtClean="0"/>
              <a:pPr/>
              <a:t>‹#›</a:t>
            </a:fld>
            <a:endParaRPr lang="en-IN"/>
          </a:p>
        </p:txBody>
      </p:sp>
    </p:spTree>
    <p:extLst>
      <p:ext uri="{BB962C8B-B14F-4D97-AF65-F5344CB8AC3E}">
        <p14:creationId xmlns:p14="http://schemas.microsoft.com/office/powerpoint/2010/main" val="382493672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43B6C4-E7A0-49DF-BE92-623A4DA563D5}" type="datetimeFigureOut">
              <a:rPr lang="en-IN" smtClean="0"/>
              <a:pPr/>
              <a:t>31-08-2022</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3B3D5B-D332-4B29-A96A-0DF4ED51E709}" type="slidenum">
              <a:rPr lang="en-IN" smtClean="0"/>
              <a:pPr/>
              <a:t>‹#›</a:t>
            </a:fld>
            <a:endParaRPr lang="en-IN"/>
          </a:p>
        </p:txBody>
      </p:sp>
    </p:spTree>
    <p:extLst>
      <p:ext uri="{BB962C8B-B14F-4D97-AF65-F5344CB8AC3E}">
        <p14:creationId xmlns:p14="http://schemas.microsoft.com/office/powerpoint/2010/main" val="382493672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43B6C4-E7A0-49DF-BE92-623A4DA563D5}" type="datetimeFigureOut">
              <a:rPr lang="en-IN" smtClean="0"/>
              <a:pPr/>
              <a:t>31-08-2022</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3B3D5B-D332-4B29-A96A-0DF4ED51E709}" type="slidenum">
              <a:rPr lang="en-IN" smtClean="0"/>
              <a:pPr/>
              <a:t>‹#›</a:t>
            </a:fld>
            <a:endParaRPr lang="en-IN"/>
          </a:p>
        </p:txBody>
      </p:sp>
    </p:spTree>
    <p:extLst>
      <p:ext uri="{BB962C8B-B14F-4D97-AF65-F5344CB8AC3E}">
        <p14:creationId xmlns:p14="http://schemas.microsoft.com/office/powerpoint/2010/main" val="382493672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43B6C4-E7A0-49DF-BE92-623A4DA563D5}" type="datetimeFigureOut">
              <a:rPr lang="en-IN" smtClean="0"/>
              <a:pPr/>
              <a:t>31-08-2022</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3B3D5B-D332-4B29-A96A-0DF4ED51E709}" type="slidenum">
              <a:rPr lang="en-IN" smtClean="0"/>
              <a:pPr/>
              <a:t>‹#›</a:t>
            </a:fld>
            <a:endParaRPr lang="en-IN"/>
          </a:p>
        </p:txBody>
      </p:sp>
    </p:spTree>
    <p:extLst>
      <p:ext uri="{BB962C8B-B14F-4D97-AF65-F5344CB8AC3E}">
        <p14:creationId xmlns:p14="http://schemas.microsoft.com/office/powerpoint/2010/main" val="382493672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0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10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Layout" Target="../slideLayouts/slideLayout3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3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jpeg"/><Relationship Id="rId1" Type="http://schemas.openxmlformats.org/officeDocument/2006/relationships/slideLayout" Target="../slideLayouts/slideLayout8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1.png"/><Relationship Id="rId1" Type="http://schemas.openxmlformats.org/officeDocument/2006/relationships/slideLayout" Target="../slideLayouts/slideLayout8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3" Type="http://schemas.openxmlformats.org/officeDocument/2006/relationships/hyperlink" Target="https://t.me/aslawonline" TargetMode="External"/><Relationship Id="rId2" Type="http://schemas.openxmlformats.org/officeDocument/2006/relationships/image" Target="../media/image31.png"/><Relationship Id="rId1" Type="http://schemas.openxmlformats.org/officeDocument/2006/relationships/slideLayout" Target="../slideLayouts/slideLayout70.xm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99BC8-A1DC-85C6-1327-41BBE4AE2802}"/>
              </a:ext>
            </a:extLst>
          </p:cNvPr>
          <p:cNvSpPr>
            <a:spLocks noGrp="1"/>
          </p:cNvSpPr>
          <p:nvPr>
            <p:ph type="ctrTitle"/>
          </p:nvPr>
        </p:nvSpPr>
        <p:spPr>
          <a:xfrm>
            <a:off x="2692398" y="1913641"/>
            <a:ext cx="6815669" cy="1320802"/>
          </a:xfrm>
        </p:spPr>
        <p:txBody>
          <a:bodyPr/>
          <a:lstStyle/>
          <a:p>
            <a:r>
              <a:rPr lang="en-US" b="1" dirty="0">
                <a:solidFill>
                  <a:srgbClr val="002060"/>
                </a:solidFill>
              </a:rPr>
              <a:t>A &amp; S LAW </a:t>
            </a:r>
            <a:r>
              <a:rPr lang="en-US" b="1" dirty="0">
                <a:solidFill>
                  <a:srgbClr val="002060"/>
                </a:solidFill>
                <a:latin typeface="Times New Roman" panose="02020603050405020304" pitchFamily="18" charset="0"/>
                <a:cs typeface="Times New Roman" panose="02020603050405020304" pitchFamily="18" charset="0"/>
              </a:rPr>
              <a:t>WEEKLY</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068B4A13-C8CD-35B6-905B-18C84BFF494F}"/>
              </a:ext>
            </a:extLst>
          </p:cNvPr>
          <p:cNvSpPr>
            <a:spLocks noGrp="1"/>
          </p:cNvSpPr>
          <p:nvPr>
            <p:ph type="subTitle" idx="1"/>
          </p:nvPr>
        </p:nvSpPr>
        <p:spPr/>
        <p:txBody>
          <a:bodyPr>
            <a:normAutofit lnSpcReduction="10000"/>
          </a:bodyPr>
          <a:lstStyle/>
          <a:p>
            <a:r>
              <a:rPr lang="en-US" sz="4000" b="1" i="1" dirty="0">
                <a:solidFill>
                  <a:srgbClr val="00B0F0"/>
                </a:solidFill>
                <a:latin typeface="Times New Roman" panose="02020603050405020304" pitchFamily="18" charset="0"/>
                <a:cs typeface="Times New Roman" panose="02020603050405020304" pitchFamily="18" charset="0"/>
              </a:rPr>
              <a:t>WEEKLY LEARNING SERIES</a:t>
            </a:r>
            <a:endParaRPr lang="en-IN" sz="4000" b="1" i="1" dirty="0">
              <a:solidFill>
                <a:srgbClr val="00B0F0"/>
              </a:solidFill>
              <a:latin typeface="Times New Roman" panose="02020603050405020304" pitchFamily="18" charset="0"/>
              <a:cs typeface="Times New Roman" panose="02020603050405020304" pitchFamily="18" charset="0"/>
            </a:endParaRPr>
          </a:p>
          <a:p>
            <a:endParaRPr lang="en-IN" dirty="0"/>
          </a:p>
        </p:txBody>
      </p:sp>
      <p:sp>
        <p:nvSpPr>
          <p:cNvPr id="4" name="Title 1">
            <a:extLst>
              <a:ext uri="{FF2B5EF4-FFF2-40B4-BE49-F238E27FC236}">
                <a16:creationId xmlns:a16="http://schemas.microsoft.com/office/drawing/2014/main" id="{2F686EFB-036B-FAD5-3B22-2B08E95DD9A4}"/>
              </a:ext>
            </a:extLst>
          </p:cNvPr>
          <p:cNvSpPr txBox="1">
            <a:spLocks/>
          </p:cNvSpPr>
          <p:nvPr/>
        </p:nvSpPr>
        <p:spPr>
          <a:xfrm>
            <a:off x="2692399" y="2507530"/>
            <a:ext cx="6545870" cy="876693"/>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sz="3200" b="1" i="1" dirty="0">
              <a:solidFill>
                <a:srgbClr val="00B0F0"/>
              </a:solidFill>
            </a:endParaRPr>
          </a:p>
        </p:txBody>
      </p:sp>
    </p:spTree>
    <p:extLst>
      <p:ext uri="{BB962C8B-B14F-4D97-AF65-F5344CB8AC3E}">
        <p14:creationId xmlns:p14="http://schemas.microsoft.com/office/powerpoint/2010/main" val="2500567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40A9F14-7CC6-6D43-827D-148B4E746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4923" y="475717"/>
            <a:ext cx="1436309" cy="1493993"/>
          </a:xfrm>
          <a:prstGeom prst="rect">
            <a:avLst/>
          </a:prstGeom>
        </p:spPr>
      </p:pic>
      <p:cxnSp>
        <p:nvCxnSpPr>
          <p:cNvPr id="5" name="Straight Arrow Connector 4">
            <a:extLst>
              <a:ext uri="{FF2B5EF4-FFF2-40B4-BE49-F238E27FC236}">
                <a16:creationId xmlns:a16="http://schemas.microsoft.com/office/drawing/2014/main" id="{1F1A9D5A-6E26-EA49-91B1-265931453B62}"/>
              </a:ext>
            </a:extLst>
          </p:cNvPr>
          <p:cNvCxnSpPr>
            <a:cxnSpLocks/>
          </p:cNvCxnSpPr>
          <p:nvPr/>
        </p:nvCxnSpPr>
        <p:spPr>
          <a:xfrm>
            <a:off x="807584" y="1324313"/>
            <a:ext cx="9095392" cy="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20439" y="764467"/>
            <a:ext cx="9725891" cy="523220"/>
          </a:xfrm>
          <a:prstGeom prst="rect">
            <a:avLst/>
          </a:prstGeom>
        </p:spPr>
        <p:txBody>
          <a:bodyPr wrap="square">
            <a:spAutoFit/>
          </a:bodyPr>
          <a:lstStyle/>
          <a:p>
            <a:pPr algn="just"/>
            <a:r>
              <a:rPr lang="en-US" sz="1400" b="1" dirty="0" smtClean="0">
                <a:effectLst>
                  <a:outerShdw blurRad="38100" dist="38100" dir="2700000" algn="tl">
                    <a:srgbClr val="000000">
                      <a:alpha val="43137"/>
                    </a:srgbClr>
                  </a:outerShdw>
                </a:effectLst>
                <a:latin typeface="Comic Sans MS" pitchFamily="66" charset="0"/>
                <a:cs typeface="Arabic Typesetting" pitchFamily="66" charset="-78"/>
              </a:rPr>
              <a:t>S. 41 - </a:t>
            </a:r>
            <a:r>
              <a:rPr lang="en-US" sz="1400" b="1" spc="300" dirty="0" smtClean="0">
                <a:effectLst>
                  <a:outerShdw blurRad="38100" dist="38100" dir="2700000" algn="tl">
                    <a:srgbClr val="000000">
                      <a:alpha val="43137"/>
                    </a:srgbClr>
                  </a:outerShdw>
                </a:effectLst>
                <a:latin typeface="Comic Sans MS" pitchFamily="66" charset="0"/>
                <a:cs typeface="Arabic Typesetting" pitchFamily="66" charset="-78"/>
              </a:rPr>
              <a:t>RESTRICTION ON ASSIGNMENT OR TRANSMISSION WHEN EXCLUSIVE RIGHTS WOULD BE CREATED IN DIFFERENT PARTS OF INDIA</a:t>
            </a:r>
            <a:endParaRPr lang="en-US" sz="1400" spc="300" dirty="0">
              <a:effectLst>
                <a:outerShdw blurRad="38100" dist="38100" dir="2700000" algn="tl">
                  <a:srgbClr val="000000">
                    <a:alpha val="43137"/>
                  </a:srgbClr>
                </a:outerShdw>
              </a:effectLst>
              <a:latin typeface="Comic Sans MS" pitchFamily="66" charset="0"/>
              <a:cs typeface="Arabic Typesetting" pitchFamily="66" charset="-78"/>
            </a:endParaRPr>
          </a:p>
        </p:txBody>
      </p:sp>
      <p:sp>
        <p:nvSpPr>
          <p:cNvPr id="10" name="TextBox 9"/>
          <p:cNvSpPr txBox="1"/>
          <p:nvPr/>
        </p:nvSpPr>
        <p:spPr>
          <a:xfrm>
            <a:off x="831273" y="1477818"/>
            <a:ext cx="6712527" cy="4801314"/>
          </a:xfrm>
          <a:prstGeom prst="rect">
            <a:avLst/>
          </a:prstGeom>
          <a:noFill/>
        </p:spPr>
        <p:txBody>
          <a:bodyPr wrap="square" rtlCol="0">
            <a:spAutoFit/>
          </a:bodyPr>
          <a:lstStyle/>
          <a:p>
            <a:pPr algn="just"/>
            <a:r>
              <a:rPr lang="en-US" dirty="0" smtClean="0"/>
              <a:t>Trademark act also makes certain restrictions on the Assignment and Transmission of the Trademark where there is a possibility of creation of confusion among users or public. Section 41 speaks about – </a:t>
            </a:r>
          </a:p>
          <a:p>
            <a:pPr algn="just">
              <a:buFont typeface="Wingdings" pitchFamily="2" charset="2"/>
              <a:buChar char="v"/>
            </a:pPr>
            <a:r>
              <a:rPr lang="en-US" dirty="0" smtClean="0"/>
              <a:t>Exception to the rule of multiple exclusive rights</a:t>
            </a:r>
          </a:p>
          <a:p>
            <a:pPr algn="just">
              <a:buFont typeface="Wingdings" pitchFamily="2" charset="2"/>
              <a:buChar char="v"/>
            </a:pPr>
            <a:r>
              <a:rPr lang="en-US" dirty="0" smtClean="0"/>
              <a:t>Provides for assignment with territorial restrictions</a:t>
            </a:r>
          </a:p>
          <a:p>
            <a:pPr algn="just"/>
            <a:endParaRPr lang="en-US" sz="1000" dirty="0" smtClean="0"/>
          </a:p>
          <a:p>
            <a:pPr algn="just"/>
            <a:r>
              <a:rPr lang="en-US" dirty="0" smtClean="0"/>
              <a:t>A trademark shall not be assignable / transmissible under the following circumstances:</a:t>
            </a:r>
          </a:p>
          <a:p>
            <a:pPr marL="400050" indent="-400050" algn="just">
              <a:buFont typeface="+mj-lt"/>
              <a:buAutoNum type="romanUcPeriod"/>
            </a:pPr>
            <a:r>
              <a:rPr lang="en-US" dirty="0" smtClean="0"/>
              <a:t>An exclusive right in ONE of the PERSON(s) concerned for the use of TM in relation to the GOODS sold / SERVICE(S) available in any place n INDIA.</a:t>
            </a:r>
          </a:p>
          <a:p>
            <a:pPr marL="400050" indent="-400050" algn="just">
              <a:buFont typeface="+mj-lt"/>
              <a:buAutoNum type="romanUcPeriod"/>
            </a:pPr>
            <a:r>
              <a:rPr lang="en-US" dirty="0" smtClean="0"/>
              <a:t>An exclusive right in ANOTHER of these PERSON(s) concerned for the use of TM similar to the previous TM / identical in relation to –</a:t>
            </a:r>
          </a:p>
          <a:p>
            <a:pPr marL="400050" indent="-400050" algn="just">
              <a:buFont typeface="+mj-lt"/>
              <a:buAutoNum type="romanLcPeriod"/>
            </a:pPr>
            <a:r>
              <a:rPr lang="en-US" dirty="0" smtClean="0"/>
              <a:t>Same GOODS / SERVICES(S)</a:t>
            </a:r>
          </a:p>
          <a:p>
            <a:pPr marL="400050" indent="-400050" algn="just">
              <a:buFont typeface="+mj-lt"/>
              <a:buAutoNum type="romanLcPeriod"/>
            </a:pPr>
            <a:r>
              <a:rPr lang="en-US" dirty="0" smtClean="0"/>
              <a:t>Same DESCRIPTION of GOODS / SERVICE(S)</a:t>
            </a:r>
          </a:p>
          <a:p>
            <a:pPr marL="400050" indent="-400050" algn="just">
              <a:buFont typeface="+mj-lt"/>
              <a:buAutoNum type="romanLcPeriod"/>
            </a:pPr>
            <a:r>
              <a:rPr lang="en-US" dirty="0" smtClean="0"/>
              <a:t>The above mentioned in association with each other &amp; in vice versa</a:t>
            </a:r>
          </a:p>
        </p:txBody>
      </p:sp>
      <p:sp>
        <p:nvSpPr>
          <p:cNvPr id="2052" name="AutoShape 4" descr="Process on Assignment &amp; Transmission of Trademar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Process on Assignment &amp; Transmission of Trademar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Process on Assignment &amp; Transmission of Trademar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8" name="Picture 10" descr="What is the procedure of trademark assignment in India? - LawyerINC"/>
          <p:cNvPicPr>
            <a:picLocks noChangeAspect="1" noChangeArrowheads="1"/>
          </p:cNvPicPr>
          <p:nvPr/>
        </p:nvPicPr>
        <p:blipFill>
          <a:blip r:embed="rId3"/>
          <a:srcRect l="53528"/>
          <a:stretch>
            <a:fillRect/>
          </a:stretch>
        </p:blipFill>
        <p:spPr bwMode="auto">
          <a:xfrm>
            <a:off x="7620001" y="1803400"/>
            <a:ext cx="3711574" cy="4165600"/>
          </a:xfrm>
          <a:prstGeom prst="rect">
            <a:avLst/>
          </a:prstGeom>
          <a:noFill/>
        </p:spPr>
      </p:pic>
    </p:spTree>
    <p:extLst>
      <p:ext uri="{BB962C8B-B14F-4D97-AF65-F5344CB8AC3E}">
        <p14:creationId xmlns:p14="http://schemas.microsoft.com/office/powerpoint/2010/main" val="1338330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40A9F14-7CC6-6D43-827D-148B4E746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523" y="577317"/>
            <a:ext cx="1436309" cy="1493993"/>
          </a:xfrm>
          <a:prstGeom prst="rect">
            <a:avLst/>
          </a:prstGeom>
        </p:spPr>
      </p:pic>
      <p:cxnSp>
        <p:nvCxnSpPr>
          <p:cNvPr id="5" name="Straight Arrow Connector 4">
            <a:extLst>
              <a:ext uri="{FF2B5EF4-FFF2-40B4-BE49-F238E27FC236}">
                <a16:creationId xmlns:a16="http://schemas.microsoft.com/office/drawing/2014/main" id="{1F1A9D5A-6E26-EA49-91B1-265931453B62}"/>
              </a:ext>
            </a:extLst>
          </p:cNvPr>
          <p:cNvCxnSpPr>
            <a:cxnSpLocks/>
          </p:cNvCxnSpPr>
          <p:nvPr/>
        </p:nvCxnSpPr>
        <p:spPr>
          <a:xfrm>
            <a:off x="807584" y="1324313"/>
            <a:ext cx="9095392" cy="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98239" y="916867"/>
            <a:ext cx="9725891" cy="307777"/>
          </a:xfrm>
          <a:prstGeom prst="rect">
            <a:avLst/>
          </a:prstGeom>
        </p:spPr>
        <p:txBody>
          <a:bodyPr wrap="square">
            <a:spAutoFit/>
          </a:bodyPr>
          <a:lstStyle/>
          <a:p>
            <a:pPr algn="just"/>
            <a:r>
              <a:rPr lang="en-US" sz="1400" b="1" dirty="0" smtClean="0">
                <a:effectLst>
                  <a:outerShdw blurRad="38100" dist="38100" dir="2700000" algn="tl">
                    <a:srgbClr val="000000">
                      <a:alpha val="43137"/>
                    </a:srgbClr>
                  </a:outerShdw>
                </a:effectLst>
                <a:latin typeface="Comic Sans MS" pitchFamily="66" charset="0"/>
                <a:cs typeface="Arabic Typesetting" pitchFamily="66" charset="-78"/>
              </a:rPr>
              <a:t>S. 41 – </a:t>
            </a:r>
            <a:r>
              <a:rPr lang="en-US" sz="1400" b="1" spc="300" dirty="0" smtClean="0">
                <a:effectLst>
                  <a:outerShdw blurRad="38100" dist="38100" dir="2700000" algn="tl">
                    <a:srgbClr val="000000">
                      <a:alpha val="43137"/>
                    </a:srgbClr>
                  </a:outerShdw>
                </a:effectLst>
                <a:latin typeface="Comic Sans MS" pitchFamily="66" charset="0"/>
                <a:cs typeface="Arabic Typesetting" pitchFamily="66" charset="-78"/>
              </a:rPr>
              <a:t>(CONTD.)</a:t>
            </a:r>
            <a:endParaRPr lang="en-US" sz="1400" spc="300" dirty="0">
              <a:effectLst>
                <a:outerShdw blurRad="38100" dist="38100" dir="2700000" algn="tl">
                  <a:srgbClr val="000000">
                    <a:alpha val="43137"/>
                  </a:srgbClr>
                </a:outerShdw>
              </a:effectLst>
              <a:latin typeface="Comic Sans MS" pitchFamily="66" charset="0"/>
              <a:cs typeface="Arabic Typesetting" pitchFamily="66" charset="-78"/>
            </a:endParaRPr>
          </a:p>
        </p:txBody>
      </p:sp>
      <p:sp>
        <p:nvSpPr>
          <p:cNvPr id="10" name="TextBox 9"/>
          <p:cNvSpPr txBox="1"/>
          <p:nvPr/>
        </p:nvSpPr>
        <p:spPr>
          <a:xfrm>
            <a:off x="907473" y="1554018"/>
            <a:ext cx="5442527" cy="4524315"/>
          </a:xfrm>
          <a:prstGeom prst="rect">
            <a:avLst/>
          </a:prstGeom>
          <a:noFill/>
        </p:spPr>
        <p:txBody>
          <a:bodyPr wrap="square" rtlCol="0">
            <a:spAutoFit/>
          </a:bodyPr>
          <a:lstStyle/>
          <a:p>
            <a:pPr algn="just"/>
            <a:r>
              <a:rPr lang="en-US" sz="2400" dirty="0" smtClean="0"/>
              <a:t>PROVIDED - </a:t>
            </a:r>
          </a:p>
          <a:p>
            <a:pPr algn="just">
              <a:buFont typeface="Arial" pitchFamily="34" charset="0"/>
              <a:buChar char="•"/>
            </a:pPr>
            <a:r>
              <a:rPr lang="en-US" sz="2400" dirty="0" smtClean="0"/>
              <a:t>If the Registrar, is satisfied that in all the circumstances the use of the said trade mark in exercise of the rights has not been contrary to the public interest, then he may approve the assignment or transmission and the same shall become entitled upon the  transferee within six months from the date of approval.</a:t>
            </a:r>
          </a:p>
          <a:p>
            <a:pPr algn="just">
              <a:buFont typeface="Arial" pitchFamily="34" charset="0"/>
              <a:buChar char="•"/>
            </a:pPr>
            <a:r>
              <a:rPr lang="en-US" sz="2400" dirty="0" smtClean="0"/>
              <a:t>The same shall become invalid, if it is proved that the said approval was obtained either by way of fraud or misrepresentation</a:t>
            </a:r>
            <a:endParaRPr lang="en-US" sz="2400" dirty="0"/>
          </a:p>
        </p:txBody>
      </p:sp>
      <p:pic>
        <p:nvPicPr>
          <p:cNvPr id="6" name="Picture 2" descr="Restrictions on Assignment and Transmission | by solubilisseo | Medium"/>
          <p:cNvPicPr>
            <a:picLocks noChangeAspect="1" noChangeArrowheads="1"/>
          </p:cNvPicPr>
          <p:nvPr/>
        </p:nvPicPr>
        <p:blipFill>
          <a:blip r:embed="rId3"/>
          <a:srcRect/>
          <a:stretch>
            <a:fillRect/>
          </a:stretch>
        </p:blipFill>
        <p:spPr bwMode="auto">
          <a:xfrm>
            <a:off x="6426200" y="2336800"/>
            <a:ext cx="4876800" cy="3556000"/>
          </a:xfrm>
          <a:prstGeom prst="rect">
            <a:avLst/>
          </a:prstGeom>
          <a:noFill/>
        </p:spPr>
      </p:pic>
    </p:spTree>
    <p:extLst>
      <p:ext uri="{BB962C8B-B14F-4D97-AF65-F5344CB8AC3E}">
        <p14:creationId xmlns:p14="http://schemas.microsoft.com/office/powerpoint/2010/main" val="1338330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2D78-88A5-4015-412E-7EB5E44FEBFE}"/>
              </a:ext>
            </a:extLst>
          </p:cNvPr>
          <p:cNvSpPr>
            <a:spLocks noGrp="1"/>
          </p:cNvSpPr>
          <p:nvPr>
            <p:ph type="title"/>
          </p:nvPr>
        </p:nvSpPr>
        <p:spPr>
          <a:xfrm>
            <a:off x="1295401" y="821794"/>
            <a:ext cx="9601196" cy="1303867"/>
          </a:xfrm>
        </p:spPr>
        <p:txBody>
          <a:bodyPr>
            <a:normAutofit fontScale="90000"/>
          </a:bodyPr>
          <a:lstStyle/>
          <a:p>
            <a:r>
              <a:rPr lang="en-IN" dirty="0" smtClean="0"/>
              <a:t>Assignment without Goodwill- Section 42 of Trademark Act</a:t>
            </a:r>
            <a:endParaRPr lang="en-IN" dirty="0"/>
          </a:p>
        </p:txBody>
      </p:sp>
      <p:sp>
        <p:nvSpPr>
          <p:cNvPr id="3" name="Content Placeholder 2">
            <a:extLst>
              <a:ext uri="{FF2B5EF4-FFF2-40B4-BE49-F238E27FC236}">
                <a16:creationId xmlns:a16="http://schemas.microsoft.com/office/drawing/2014/main" id="{B3E75B6F-2DB1-7B51-DD1B-E711F43B7D29}"/>
              </a:ext>
            </a:extLst>
          </p:cNvPr>
          <p:cNvSpPr>
            <a:spLocks noGrp="1"/>
          </p:cNvSpPr>
          <p:nvPr>
            <p:ph idx="1"/>
          </p:nvPr>
        </p:nvSpPr>
        <p:spPr>
          <a:xfrm>
            <a:off x="1295401" y="2556932"/>
            <a:ext cx="9601196" cy="2752186"/>
          </a:xfrm>
        </p:spPr>
        <p:txBody>
          <a:bodyPr/>
          <a:lstStyle/>
          <a:p>
            <a:r>
              <a:rPr lang="en-IN" dirty="0" smtClean="0"/>
              <a:t>Section 42 of the Trademarks Act, 1999 talks about Assignment without goodwill.</a:t>
            </a:r>
          </a:p>
          <a:p>
            <a:r>
              <a:rPr lang="en-IN" dirty="0" smtClean="0"/>
              <a:t>For assignment of Trademark without goodwill the assignee has to</a:t>
            </a:r>
          </a:p>
          <a:p>
            <a:pPr lvl="1"/>
            <a:r>
              <a:rPr lang="en-IN" dirty="0" smtClean="0"/>
              <a:t>Apply to the registrar within 6 months which can be extended to 3 months </a:t>
            </a:r>
          </a:p>
          <a:p>
            <a:pPr lvl="1"/>
            <a:r>
              <a:rPr lang="en-IN" dirty="0" smtClean="0"/>
              <a:t>For direction regarding advertisement</a:t>
            </a:r>
          </a:p>
          <a:p>
            <a:pPr lvl="1"/>
            <a:r>
              <a:rPr lang="en-IN" dirty="0" smtClean="0"/>
              <a:t>Must advertise in the form prescribed by the registrar. </a:t>
            </a:r>
            <a:endParaRPr lang="en-IN" dirty="0"/>
          </a:p>
        </p:txBody>
      </p:sp>
      <p:sp>
        <p:nvSpPr>
          <p:cNvPr id="4" name="AutoShape 2" descr="Trademark Assignment; Know the Complete Procedure"/>
          <p:cNvSpPr>
            <a:spLocks noChangeAspect="1" noChangeArrowheads="1"/>
          </p:cNvSpPr>
          <p:nvPr/>
        </p:nvSpPr>
        <p:spPr bwMode="auto">
          <a:xfrm>
            <a:off x="155574" y="-304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6" name="Picture 5"/>
          <p:cNvPicPr>
            <a:picLocks noChangeAspect="1"/>
          </p:cNvPicPr>
          <p:nvPr/>
        </p:nvPicPr>
        <p:blipFill>
          <a:blip r:embed="rId2"/>
          <a:stretch>
            <a:fillRect/>
          </a:stretch>
        </p:blipFill>
        <p:spPr>
          <a:xfrm>
            <a:off x="10287064" y="5555371"/>
            <a:ext cx="1219066" cy="640993"/>
          </a:xfrm>
          <a:prstGeom prst="rect">
            <a:avLst/>
          </a:prstGeom>
        </p:spPr>
      </p:pic>
      <p:pic>
        <p:nvPicPr>
          <p:cNvPr id="1034" name="Picture 10" descr="Trademark Assignment – Taxpat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4" y="4687495"/>
            <a:ext cx="1735752" cy="1735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513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594C99-BC9B-7A96-088A-F0D6FF4EB1D9}"/>
              </a:ext>
            </a:extLst>
          </p:cNvPr>
          <p:cNvSpPr>
            <a:spLocks noGrp="1"/>
          </p:cNvSpPr>
          <p:nvPr>
            <p:ph type="title"/>
          </p:nvPr>
        </p:nvSpPr>
        <p:spPr/>
        <p:txBody>
          <a:bodyPr>
            <a:normAutofit/>
          </a:bodyPr>
          <a:lstStyle/>
          <a:p>
            <a:r>
              <a:rPr lang="en-IN" sz="4000" dirty="0">
                <a:cs typeface="Times New Roman" panose="02020603050405020304" pitchFamily="18" charset="0"/>
              </a:rPr>
              <a:t>Assignability and transmissibility of trademark </a:t>
            </a:r>
          </a:p>
        </p:txBody>
      </p:sp>
      <p:sp>
        <p:nvSpPr>
          <p:cNvPr id="5" name="Content Placeholder 4">
            <a:extLst>
              <a:ext uri="{FF2B5EF4-FFF2-40B4-BE49-F238E27FC236}">
                <a16:creationId xmlns:a16="http://schemas.microsoft.com/office/drawing/2014/main" id="{0D2EB24F-55A1-B0EC-9323-E3A0EC10BCB6}"/>
              </a:ext>
            </a:extLst>
          </p:cNvPr>
          <p:cNvSpPr>
            <a:spLocks noGrp="1"/>
          </p:cNvSpPr>
          <p:nvPr>
            <p:ph idx="1"/>
          </p:nvPr>
        </p:nvSpPr>
        <p:spPr/>
        <p:txBody>
          <a:bodyPr>
            <a:noAutofit/>
          </a:bodyPr>
          <a:lstStyle/>
          <a:p>
            <a:pPr>
              <a:lnSpc>
                <a:spcPct val="150000"/>
              </a:lnSpc>
            </a:pPr>
            <a:r>
              <a:rPr lang="en-IN" sz="2000" dirty="0"/>
              <a:t>Certification trade mark is the mark assigned or transmitted through the consent of the registrar by making an application to registrar under </a:t>
            </a:r>
            <a:r>
              <a:rPr lang="en-IN" sz="2000" b="1" dirty="0"/>
              <a:t>section 43 </a:t>
            </a:r>
          </a:p>
          <a:p>
            <a:pPr>
              <a:lnSpc>
                <a:spcPct val="150000"/>
              </a:lnSpc>
            </a:pPr>
            <a:r>
              <a:rPr lang="en-IN" sz="2000" dirty="0"/>
              <a:t>Associated trade mark is assigned or transmitted as a whole and not separately trademarks but for all other purposes it is treated as separate trademarks under </a:t>
            </a:r>
            <a:r>
              <a:rPr lang="en-IN" sz="2000" b="1" dirty="0"/>
              <a:t>section</a:t>
            </a:r>
            <a:r>
              <a:rPr lang="en-IN" sz="2000" dirty="0"/>
              <a:t> </a:t>
            </a:r>
            <a:r>
              <a:rPr lang="en-IN" sz="2000" b="1" dirty="0"/>
              <a:t>44</a:t>
            </a:r>
          </a:p>
          <a:p>
            <a:pPr>
              <a:lnSpc>
                <a:spcPct val="150000"/>
              </a:lnSpc>
            </a:pPr>
            <a:r>
              <a:rPr lang="en-IN" sz="2000" dirty="0"/>
              <a:t>Assignability and transmissibility of trademark by a person of entitlement will be assigned as proprietor (sole owner) on applying to registrar after verification by the registrar he registers the person by mentioning the name in the receipt of application under </a:t>
            </a:r>
            <a:r>
              <a:rPr lang="en-IN" sz="2000" b="1" dirty="0"/>
              <a:t>section45</a:t>
            </a:r>
          </a:p>
        </p:txBody>
      </p:sp>
    </p:spTree>
    <p:extLst>
      <p:ext uri="{BB962C8B-B14F-4D97-AF65-F5344CB8AC3E}">
        <p14:creationId xmlns:p14="http://schemas.microsoft.com/office/powerpoint/2010/main" val="1338330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2D78-88A5-4015-412E-7EB5E44FEBFE}"/>
              </a:ext>
            </a:extLst>
          </p:cNvPr>
          <p:cNvSpPr>
            <a:spLocks noGrp="1"/>
          </p:cNvSpPr>
          <p:nvPr>
            <p:ph type="title"/>
          </p:nvPr>
        </p:nvSpPr>
        <p:spPr>
          <a:xfrm>
            <a:off x="1174449" y="799916"/>
            <a:ext cx="9055229" cy="1303867"/>
          </a:xfrm>
        </p:spPr>
        <p:txBody>
          <a:bodyPr>
            <a:noAutofit/>
          </a:bodyPr>
          <a:lstStyle/>
          <a:p>
            <a:r>
              <a:rPr lang="en-US" sz="2300" i="1" dirty="0"/>
              <a:t>TRADEMARK RULES</a:t>
            </a:r>
            <a:br>
              <a:rPr lang="en-US" sz="2300" i="1" dirty="0"/>
            </a:br>
            <a:r>
              <a:rPr lang="en-US" sz="2300" i="1" dirty="0"/>
              <a:t>APPLICATION FOR ENTRY OF ASSIGNMENT AND TRANSMISSION </a:t>
            </a:r>
            <a:br>
              <a:rPr lang="en-US" sz="2300" i="1" dirty="0"/>
            </a:br>
            <a:r>
              <a:rPr lang="en-US" sz="2300" b="1" u="sng" dirty="0"/>
              <a:t>RULE 75 </a:t>
            </a:r>
            <a:endParaRPr lang="en-IN" sz="2300" b="1" u="sng" dirty="0"/>
          </a:p>
        </p:txBody>
      </p:sp>
      <p:pic>
        <p:nvPicPr>
          <p:cNvPr id="5" name="Content Placeholder 4">
            <a:extLst>
              <a:ext uri="{FF2B5EF4-FFF2-40B4-BE49-F238E27FC236}">
                <a16:creationId xmlns:a16="http://schemas.microsoft.com/office/drawing/2014/main" id="{E06F748A-A5DF-6CFB-9A0F-15D525880C8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05798" y="587261"/>
            <a:ext cx="1875284" cy="1222685"/>
          </a:xfrm>
        </p:spPr>
      </p:pic>
      <p:sp>
        <p:nvSpPr>
          <p:cNvPr id="3" name="Rectangle: Diagonal Corners Snipped 2">
            <a:extLst>
              <a:ext uri="{FF2B5EF4-FFF2-40B4-BE49-F238E27FC236}">
                <a16:creationId xmlns:a16="http://schemas.microsoft.com/office/drawing/2014/main" id="{CE7DBE34-3248-D146-8C2F-433F45F9C1EA}"/>
              </a:ext>
            </a:extLst>
          </p:cNvPr>
          <p:cNvSpPr/>
          <p:nvPr/>
        </p:nvSpPr>
        <p:spPr>
          <a:xfrm>
            <a:off x="1325336" y="2540000"/>
            <a:ext cx="5689902" cy="3518083"/>
          </a:xfrm>
          <a:prstGeom prst="snip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AEDDAFA-EA2C-7F4C-8A91-73198AC70078}"/>
              </a:ext>
            </a:extLst>
          </p:cNvPr>
          <p:cNvSpPr txBox="1"/>
          <p:nvPr/>
        </p:nvSpPr>
        <p:spPr>
          <a:xfrm>
            <a:off x="1802190" y="3107266"/>
            <a:ext cx="4293810" cy="2308324"/>
          </a:xfrm>
          <a:prstGeom prst="rect">
            <a:avLst/>
          </a:prstGeom>
          <a:noFill/>
        </p:spPr>
        <p:txBody>
          <a:bodyPr wrap="square" rtlCol="0">
            <a:spAutoFit/>
          </a:bodyPr>
          <a:lstStyle/>
          <a:p>
            <a:pPr algn="just"/>
            <a:r>
              <a:rPr lang="en-US" sz="2400" b="1" dirty="0">
                <a:solidFill>
                  <a:schemeClr val="bg1"/>
                </a:solidFill>
              </a:rPr>
              <a:t>Through the Form TM-P</a:t>
            </a:r>
          </a:p>
          <a:p>
            <a:pPr algn="just"/>
            <a:endParaRPr lang="en-US" sz="2400" b="1" dirty="0">
              <a:solidFill>
                <a:schemeClr val="bg1"/>
              </a:solidFill>
            </a:endParaRPr>
          </a:p>
          <a:p>
            <a:pPr algn="just"/>
            <a:r>
              <a:rPr lang="en-US" sz="2400" b="1" dirty="0">
                <a:solidFill>
                  <a:schemeClr val="bg1"/>
                </a:solidFill>
              </a:rPr>
              <a:t>An application can be made , to register the title by assignment or transmissions of a  registered trademark .</a:t>
            </a:r>
          </a:p>
        </p:txBody>
      </p:sp>
      <p:pic>
        <p:nvPicPr>
          <p:cNvPr id="6" name="Picture 6">
            <a:extLst>
              <a:ext uri="{FF2B5EF4-FFF2-40B4-BE49-F238E27FC236}">
                <a16:creationId xmlns:a16="http://schemas.microsoft.com/office/drawing/2014/main" id="{D96B9DFF-1B93-854D-B395-23C46A5A5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8575" y="2539910"/>
            <a:ext cx="3995592" cy="3518084"/>
          </a:xfrm>
          <a:prstGeom prst="rect">
            <a:avLst/>
          </a:prstGeom>
        </p:spPr>
      </p:pic>
    </p:spTree>
    <p:extLst>
      <p:ext uri="{BB962C8B-B14F-4D97-AF65-F5344CB8AC3E}">
        <p14:creationId xmlns:p14="http://schemas.microsoft.com/office/powerpoint/2010/main" val="1194414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2D78-88A5-4015-412E-7EB5E44FEBFE}"/>
              </a:ext>
            </a:extLst>
          </p:cNvPr>
          <p:cNvSpPr>
            <a:spLocks noGrp="1"/>
          </p:cNvSpPr>
          <p:nvPr>
            <p:ph type="title"/>
          </p:nvPr>
        </p:nvSpPr>
        <p:spPr>
          <a:xfrm>
            <a:off x="1704456" y="855631"/>
            <a:ext cx="8107805" cy="1303867"/>
          </a:xfrm>
        </p:spPr>
        <p:txBody>
          <a:bodyPr>
            <a:noAutofit/>
          </a:bodyPr>
          <a:lstStyle/>
          <a:p>
            <a:r>
              <a:rPr lang="en-US" sz="3000" i="1" dirty="0"/>
              <a:t>CASE ACCOMPANYING APPLICATION </a:t>
            </a:r>
            <a:br>
              <a:rPr lang="en-US" sz="3000" i="1" dirty="0"/>
            </a:br>
            <a:r>
              <a:rPr lang="en-US" sz="3000" b="1" i="1" dirty="0"/>
              <a:t>RULE -76</a:t>
            </a:r>
            <a:endParaRPr lang="en-IN" sz="3000" b="1" i="1" dirty="0"/>
          </a:p>
        </p:txBody>
      </p:sp>
      <p:pic>
        <p:nvPicPr>
          <p:cNvPr id="5" name="Content Placeholder 4">
            <a:extLst>
              <a:ext uri="{FF2B5EF4-FFF2-40B4-BE49-F238E27FC236}">
                <a16:creationId xmlns:a16="http://schemas.microsoft.com/office/drawing/2014/main" id="{E06F748A-A5DF-6CFB-9A0F-15D525880C8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05798" y="587261"/>
            <a:ext cx="1875284" cy="1222685"/>
          </a:xfrm>
        </p:spPr>
      </p:pic>
      <p:sp>
        <p:nvSpPr>
          <p:cNvPr id="3" name="Rectangle: Single Corner Rounded 2">
            <a:extLst>
              <a:ext uri="{FF2B5EF4-FFF2-40B4-BE49-F238E27FC236}">
                <a16:creationId xmlns:a16="http://schemas.microsoft.com/office/drawing/2014/main" id="{1B3C8ADB-CF90-2146-BBE9-819E48F01581}"/>
              </a:ext>
            </a:extLst>
          </p:cNvPr>
          <p:cNvSpPr/>
          <p:nvPr/>
        </p:nvSpPr>
        <p:spPr>
          <a:xfrm>
            <a:off x="1209824" y="2655128"/>
            <a:ext cx="6122914" cy="3543682"/>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AE4241E-9E23-1F4C-A099-A513676D9CE2}"/>
              </a:ext>
            </a:extLst>
          </p:cNvPr>
          <p:cNvSpPr txBox="1"/>
          <p:nvPr/>
        </p:nvSpPr>
        <p:spPr>
          <a:xfrm>
            <a:off x="1412931" y="2753054"/>
            <a:ext cx="5405759" cy="3046988"/>
          </a:xfrm>
          <a:prstGeom prst="rect">
            <a:avLst/>
          </a:prstGeom>
          <a:noFill/>
        </p:spPr>
        <p:txBody>
          <a:bodyPr wrap="square" rtlCol="0">
            <a:spAutoFit/>
          </a:bodyPr>
          <a:lstStyle/>
          <a:p>
            <a:pPr algn="just"/>
            <a:r>
              <a:rPr lang="en-US" sz="2400" b="1" dirty="0">
                <a:solidFill>
                  <a:schemeClr val="bg1"/>
                </a:solidFill>
              </a:rPr>
              <a:t>Along with the a Request in Form TM-P </a:t>
            </a:r>
          </a:p>
          <a:p>
            <a:pPr algn="just"/>
            <a:endParaRPr lang="en-US" sz="2400" b="1" dirty="0">
              <a:solidFill>
                <a:schemeClr val="bg1"/>
              </a:solidFill>
            </a:endParaRPr>
          </a:p>
          <a:p>
            <a:pPr marL="342900" indent="-342900" algn="just">
              <a:buFont typeface="Arial" panose="020B0604020202020204" pitchFamily="34" charset="0"/>
              <a:buChar char="•"/>
            </a:pPr>
            <a:r>
              <a:rPr lang="en-US" sz="2400" b="1" dirty="0">
                <a:solidFill>
                  <a:schemeClr val="bg1"/>
                </a:solidFill>
              </a:rPr>
              <a:t>A duly certified copy of original documents </a:t>
            </a:r>
          </a:p>
          <a:p>
            <a:pPr marL="342900" indent="-342900" algn="just">
              <a:buFont typeface="Arial" panose="020B0604020202020204" pitchFamily="34" charset="0"/>
              <a:buChar char="•"/>
            </a:pPr>
            <a:r>
              <a:rPr lang="en-US" sz="2400" b="1" dirty="0">
                <a:solidFill>
                  <a:schemeClr val="bg1"/>
                </a:solidFill>
              </a:rPr>
              <a:t>Instrument / Deed </a:t>
            </a:r>
          </a:p>
          <a:p>
            <a:pPr marL="342900" indent="-342900" algn="just">
              <a:buFont typeface="Arial" panose="020B0604020202020204" pitchFamily="34" charset="0"/>
              <a:buChar char="•"/>
            </a:pPr>
            <a:r>
              <a:rPr lang="en-US" sz="2400" b="1" dirty="0">
                <a:solidFill>
                  <a:schemeClr val="bg1"/>
                </a:solidFill>
              </a:rPr>
              <a:t>A statement of case in support of the request should be submitted by the Person in Application.</a:t>
            </a:r>
          </a:p>
        </p:txBody>
      </p:sp>
      <p:pic>
        <p:nvPicPr>
          <p:cNvPr id="6" name="Picture 6">
            <a:extLst>
              <a:ext uri="{FF2B5EF4-FFF2-40B4-BE49-F238E27FC236}">
                <a16:creationId xmlns:a16="http://schemas.microsoft.com/office/drawing/2014/main" id="{7C93A8E6-A4F7-BC40-8B1E-D01A4693E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11" y="2159498"/>
            <a:ext cx="3825713" cy="3896617"/>
          </a:xfrm>
          <a:prstGeom prst="rect">
            <a:avLst/>
          </a:prstGeom>
        </p:spPr>
      </p:pic>
    </p:spTree>
    <p:extLst>
      <p:ext uri="{BB962C8B-B14F-4D97-AF65-F5344CB8AC3E}">
        <p14:creationId xmlns:p14="http://schemas.microsoft.com/office/powerpoint/2010/main" val="2891094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2D78-88A5-4015-412E-7EB5E44FEBFE}"/>
              </a:ext>
            </a:extLst>
          </p:cNvPr>
          <p:cNvSpPr>
            <a:spLocks noGrp="1"/>
          </p:cNvSpPr>
          <p:nvPr>
            <p:ph type="title"/>
          </p:nvPr>
        </p:nvSpPr>
        <p:spPr>
          <a:xfrm>
            <a:off x="1234926" y="1154129"/>
            <a:ext cx="9055229" cy="1303867"/>
          </a:xfrm>
        </p:spPr>
        <p:txBody>
          <a:bodyPr>
            <a:noAutofit/>
          </a:bodyPr>
          <a:lstStyle/>
          <a:p>
            <a:r>
              <a:rPr lang="en-US" sz="2500" dirty="0"/>
              <a:t>PROOF OF TITLE </a:t>
            </a:r>
            <a:br>
              <a:rPr lang="en-US" sz="2500" dirty="0"/>
            </a:br>
            <a:r>
              <a:rPr lang="en-US" sz="2200" b="1" i="1" dirty="0"/>
              <a:t>RULE 77</a:t>
            </a:r>
            <a:endParaRPr lang="en-IN" sz="2200" b="1" i="1" dirty="0"/>
          </a:p>
        </p:txBody>
      </p:sp>
      <p:pic>
        <p:nvPicPr>
          <p:cNvPr id="5" name="Content Placeholder 4">
            <a:extLst>
              <a:ext uri="{FF2B5EF4-FFF2-40B4-BE49-F238E27FC236}">
                <a16:creationId xmlns:a16="http://schemas.microsoft.com/office/drawing/2014/main" id="{E06F748A-A5DF-6CFB-9A0F-15D525880C8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05798" y="587261"/>
            <a:ext cx="1875284" cy="1222685"/>
          </a:xfrm>
        </p:spPr>
      </p:pic>
      <p:sp>
        <p:nvSpPr>
          <p:cNvPr id="4" name="Rectangle: Rounded Corners 3">
            <a:extLst>
              <a:ext uri="{FF2B5EF4-FFF2-40B4-BE49-F238E27FC236}">
                <a16:creationId xmlns:a16="http://schemas.microsoft.com/office/drawing/2014/main" id="{37A45A86-60E8-8C40-A0A7-91F90ECD5E3D}"/>
              </a:ext>
            </a:extLst>
          </p:cNvPr>
          <p:cNvSpPr/>
          <p:nvPr/>
        </p:nvSpPr>
        <p:spPr>
          <a:xfrm>
            <a:off x="1234926" y="2731749"/>
            <a:ext cx="6077859" cy="3336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CDEDBC4-2128-B441-8E75-8529C7F9397A}"/>
              </a:ext>
            </a:extLst>
          </p:cNvPr>
          <p:cNvSpPr txBox="1"/>
          <p:nvPr/>
        </p:nvSpPr>
        <p:spPr>
          <a:xfrm>
            <a:off x="1628021" y="3245842"/>
            <a:ext cx="5515126" cy="2308324"/>
          </a:xfrm>
          <a:prstGeom prst="rect">
            <a:avLst/>
          </a:prstGeom>
          <a:noFill/>
        </p:spPr>
        <p:txBody>
          <a:bodyPr wrap="square" rtlCol="0">
            <a:spAutoFit/>
          </a:bodyPr>
          <a:lstStyle/>
          <a:p>
            <a:pPr algn="ctr"/>
            <a:r>
              <a:rPr lang="en-US" sz="2400" b="1" dirty="0">
                <a:solidFill>
                  <a:schemeClr val="bg1"/>
                </a:solidFill>
              </a:rPr>
              <a:t>If there exists any reasonable doubt in any statement or in the  documents produced, then the Registrar calls the Person who had applied for registration to furnish a proof  (Additional Proof ) if necessary.</a:t>
            </a:r>
          </a:p>
        </p:txBody>
      </p:sp>
      <p:pic>
        <p:nvPicPr>
          <p:cNvPr id="7" name="Picture 7">
            <a:extLst>
              <a:ext uri="{FF2B5EF4-FFF2-40B4-BE49-F238E27FC236}">
                <a16:creationId xmlns:a16="http://schemas.microsoft.com/office/drawing/2014/main" id="{A7266D4B-7126-A441-9E35-29A07E2DD1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9048" y="3245842"/>
            <a:ext cx="1794931" cy="942134"/>
          </a:xfrm>
          <a:prstGeom prst="rect">
            <a:avLst/>
          </a:prstGeom>
        </p:spPr>
      </p:pic>
      <p:pic>
        <p:nvPicPr>
          <p:cNvPr id="6" name="Picture 7">
            <a:extLst>
              <a:ext uri="{FF2B5EF4-FFF2-40B4-BE49-F238E27FC236}">
                <a16:creationId xmlns:a16="http://schemas.microsoft.com/office/drawing/2014/main" id="{90AA74EC-64A7-BB41-8D03-5F39B3B75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0806" y="2457996"/>
            <a:ext cx="3683599" cy="3610264"/>
          </a:xfrm>
          <a:prstGeom prst="rect">
            <a:avLst/>
          </a:prstGeom>
        </p:spPr>
      </p:pic>
    </p:spTree>
    <p:extLst>
      <p:ext uri="{BB962C8B-B14F-4D97-AF65-F5344CB8AC3E}">
        <p14:creationId xmlns:p14="http://schemas.microsoft.com/office/powerpoint/2010/main" val="2722672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2D78-88A5-4015-412E-7EB5E44FEBFE}"/>
              </a:ext>
            </a:extLst>
          </p:cNvPr>
          <p:cNvSpPr>
            <a:spLocks noGrp="1"/>
          </p:cNvSpPr>
          <p:nvPr>
            <p:ph type="title"/>
          </p:nvPr>
        </p:nvSpPr>
        <p:spPr>
          <a:xfrm>
            <a:off x="1295402" y="982132"/>
            <a:ext cx="9055229" cy="1303867"/>
          </a:xfrm>
        </p:spPr>
        <p:txBody>
          <a:bodyPr>
            <a:normAutofit/>
          </a:bodyPr>
          <a:lstStyle/>
          <a:p>
            <a:r>
              <a:rPr lang="en-US" sz="3100" dirty="0"/>
              <a:t>IMPOUNDING OF INSTRUMENTS</a:t>
            </a:r>
            <a:br>
              <a:rPr lang="en-US" sz="3100" dirty="0"/>
            </a:br>
            <a:r>
              <a:rPr lang="en-US" sz="3100" dirty="0"/>
              <a:t>RULE  78</a:t>
            </a:r>
            <a:endParaRPr lang="en-IN" sz="3100" dirty="0"/>
          </a:p>
        </p:txBody>
      </p:sp>
      <p:pic>
        <p:nvPicPr>
          <p:cNvPr id="5" name="Content Placeholder 4">
            <a:extLst>
              <a:ext uri="{FF2B5EF4-FFF2-40B4-BE49-F238E27FC236}">
                <a16:creationId xmlns:a16="http://schemas.microsoft.com/office/drawing/2014/main" id="{E06F748A-A5DF-6CFB-9A0F-15D525880C8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05798" y="587261"/>
            <a:ext cx="1875284" cy="1222685"/>
          </a:xfrm>
        </p:spPr>
      </p:pic>
      <p:sp>
        <p:nvSpPr>
          <p:cNvPr id="4" name="Rectangle: Rounded Corners 3">
            <a:extLst>
              <a:ext uri="{FF2B5EF4-FFF2-40B4-BE49-F238E27FC236}">
                <a16:creationId xmlns:a16="http://schemas.microsoft.com/office/drawing/2014/main" id="{37A45A86-60E8-8C40-A0A7-91F90ECD5E3D}"/>
              </a:ext>
            </a:extLst>
          </p:cNvPr>
          <p:cNvSpPr/>
          <p:nvPr/>
        </p:nvSpPr>
        <p:spPr>
          <a:xfrm>
            <a:off x="952499" y="2680870"/>
            <a:ext cx="5594049" cy="29881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B2BF4CA-208A-D647-BB40-0E9E390B9F67}"/>
              </a:ext>
            </a:extLst>
          </p:cNvPr>
          <p:cNvSpPr txBox="1"/>
          <p:nvPr/>
        </p:nvSpPr>
        <p:spPr>
          <a:xfrm>
            <a:off x="1269998" y="3096379"/>
            <a:ext cx="5276550" cy="2308324"/>
          </a:xfrm>
          <a:prstGeom prst="rect">
            <a:avLst/>
          </a:prstGeom>
          <a:noFill/>
        </p:spPr>
        <p:txBody>
          <a:bodyPr wrap="square" rtlCol="0">
            <a:spAutoFit/>
          </a:bodyPr>
          <a:lstStyle/>
          <a:p>
            <a:pPr algn="just"/>
            <a:r>
              <a:rPr lang="en-US" sz="2400" b="1" dirty="0">
                <a:solidFill>
                  <a:schemeClr val="bg1"/>
                </a:solidFill>
              </a:rPr>
              <a:t>Any instruments produced  in proof of title of a person is not Stamped sufficiently then the Registrar can deal in the manner as provided in Chapter IV of the Indian Stamp Act,1899 ( 2 of 1899)</a:t>
            </a:r>
          </a:p>
        </p:txBody>
      </p:sp>
      <p:pic>
        <p:nvPicPr>
          <p:cNvPr id="7" name="Picture 7">
            <a:extLst>
              <a:ext uri="{FF2B5EF4-FFF2-40B4-BE49-F238E27FC236}">
                <a16:creationId xmlns:a16="http://schemas.microsoft.com/office/drawing/2014/main" id="{C4171A96-704D-524F-8B56-4C2A106D61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4875" y="3521812"/>
            <a:ext cx="45719" cy="303294"/>
          </a:xfrm>
          <a:prstGeom prst="rect">
            <a:avLst/>
          </a:prstGeom>
        </p:spPr>
      </p:pic>
      <p:pic>
        <p:nvPicPr>
          <p:cNvPr id="8" name="Picture 8">
            <a:extLst>
              <a:ext uri="{FF2B5EF4-FFF2-40B4-BE49-F238E27FC236}">
                <a16:creationId xmlns:a16="http://schemas.microsoft.com/office/drawing/2014/main" id="{2DCA944F-3611-6E4D-A9C0-23AE48B98B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4405" y="2584444"/>
            <a:ext cx="3695096" cy="3180981"/>
          </a:xfrm>
          <a:prstGeom prst="rect">
            <a:avLst/>
          </a:prstGeom>
        </p:spPr>
      </p:pic>
    </p:spTree>
    <p:extLst>
      <p:ext uri="{BB962C8B-B14F-4D97-AF65-F5344CB8AC3E}">
        <p14:creationId xmlns:p14="http://schemas.microsoft.com/office/powerpoint/2010/main" val="3506849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2D78-88A5-4015-412E-7EB5E44FEBFE}"/>
              </a:ext>
            </a:extLst>
          </p:cNvPr>
          <p:cNvSpPr>
            <a:spLocks noGrp="1"/>
          </p:cNvSpPr>
          <p:nvPr>
            <p:ph type="title"/>
          </p:nvPr>
        </p:nvSpPr>
        <p:spPr>
          <a:xfrm>
            <a:off x="1234926" y="1154129"/>
            <a:ext cx="9055229" cy="1303867"/>
          </a:xfrm>
        </p:spPr>
        <p:txBody>
          <a:bodyPr>
            <a:noAutofit/>
          </a:bodyPr>
          <a:lstStyle/>
          <a:p>
            <a:r>
              <a:rPr lang="en-US" sz="2200" dirty="0"/>
              <a:t>ASSIGNMENTS INVOLVING TRANSMISSION OF MONEYS OUTSIDE INDIA</a:t>
            </a:r>
            <a:br>
              <a:rPr lang="en-US" sz="2200" dirty="0"/>
            </a:br>
            <a:r>
              <a:rPr lang="en-US" sz="2200" b="1" i="1" dirty="0"/>
              <a:t>RULE 79</a:t>
            </a:r>
            <a:endParaRPr lang="en-IN" sz="2200" b="1" i="1" dirty="0"/>
          </a:p>
        </p:txBody>
      </p:sp>
      <p:pic>
        <p:nvPicPr>
          <p:cNvPr id="5" name="Content Placeholder 4">
            <a:extLst>
              <a:ext uri="{FF2B5EF4-FFF2-40B4-BE49-F238E27FC236}">
                <a16:creationId xmlns:a16="http://schemas.microsoft.com/office/drawing/2014/main" id="{E06F748A-A5DF-6CFB-9A0F-15D525880C8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05798" y="587261"/>
            <a:ext cx="1875284" cy="1222685"/>
          </a:xfrm>
        </p:spPr>
      </p:pic>
      <p:sp>
        <p:nvSpPr>
          <p:cNvPr id="4" name="Rectangle: Rounded Corners 3">
            <a:extLst>
              <a:ext uri="{FF2B5EF4-FFF2-40B4-BE49-F238E27FC236}">
                <a16:creationId xmlns:a16="http://schemas.microsoft.com/office/drawing/2014/main" id="{37A45A86-60E8-8C40-A0A7-91F90ECD5E3D}"/>
              </a:ext>
            </a:extLst>
          </p:cNvPr>
          <p:cNvSpPr/>
          <p:nvPr/>
        </p:nvSpPr>
        <p:spPr>
          <a:xfrm>
            <a:off x="1234926" y="2731749"/>
            <a:ext cx="6077859" cy="3336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CDEDBC4-2128-B441-8E75-8529C7F9397A}"/>
              </a:ext>
            </a:extLst>
          </p:cNvPr>
          <p:cNvSpPr txBox="1"/>
          <p:nvPr/>
        </p:nvSpPr>
        <p:spPr>
          <a:xfrm>
            <a:off x="1628021" y="3245842"/>
            <a:ext cx="5515126" cy="2308324"/>
          </a:xfrm>
          <a:prstGeom prst="rect">
            <a:avLst/>
          </a:prstGeom>
          <a:noFill/>
        </p:spPr>
        <p:txBody>
          <a:bodyPr wrap="square" rtlCol="0">
            <a:spAutoFit/>
          </a:bodyPr>
          <a:lstStyle/>
          <a:p>
            <a:pPr algn="ctr"/>
            <a:r>
              <a:rPr lang="en-US" sz="2400" b="1" dirty="0">
                <a:solidFill>
                  <a:schemeClr val="bg1"/>
                </a:solidFill>
              </a:rPr>
              <a:t>If exists Any law  which regulates the transmission of money outside India, the Registrar will not register the trademark by an assignment to whom it is entitled except by an Permission of the Authority specified in such law for transmission.</a:t>
            </a:r>
          </a:p>
        </p:txBody>
      </p:sp>
      <p:pic>
        <p:nvPicPr>
          <p:cNvPr id="7" name="Picture 7">
            <a:extLst>
              <a:ext uri="{FF2B5EF4-FFF2-40B4-BE49-F238E27FC236}">
                <a16:creationId xmlns:a16="http://schemas.microsoft.com/office/drawing/2014/main" id="{A7266D4B-7126-A441-9E35-29A07E2DD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5880" y="2731749"/>
            <a:ext cx="3361263" cy="3336511"/>
          </a:xfrm>
          <a:prstGeom prst="rect">
            <a:avLst/>
          </a:prstGeom>
        </p:spPr>
      </p:pic>
    </p:spTree>
    <p:extLst>
      <p:ext uri="{BB962C8B-B14F-4D97-AF65-F5344CB8AC3E}">
        <p14:creationId xmlns:p14="http://schemas.microsoft.com/office/powerpoint/2010/main" val="2199141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2D78-88A5-4015-412E-7EB5E44FEBFE}"/>
              </a:ext>
            </a:extLst>
          </p:cNvPr>
          <p:cNvSpPr>
            <a:spLocks noGrp="1"/>
          </p:cNvSpPr>
          <p:nvPr>
            <p:ph type="title"/>
          </p:nvPr>
        </p:nvSpPr>
        <p:spPr>
          <a:xfrm>
            <a:off x="1295402" y="982132"/>
            <a:ext cx="9055229" cy="1303867"/>
          </a:xfrm>
        </p:spPr>
        <p:txBody>
          <a:bodyPr>
            <a:normAutofit/>
          </a:bodyPr>
          <a:lstStyle/>
          <a:p>
            <a:r>
              <a:rPr lang="en-US" sz="3600" b="1" dirty="0">
                <a:effectLst/>
                <a:cs typeface="Times New Roman" panose="02020603050405020304" pitchFamily="18" charset="0"/>
              </a:rPr>
              <a:t>THE TRADE MARKS </a:t>
            </a:r>
            <a:r>
              <a:rPr lang="en-US" sz="3600" b="1" dirty="0">
                <a:cs typeface="Times New Roman" panose="02020603050405020304" pitchFamily="18" charset="0"/>
              </a:rPr>
              <a:t>RULES</a:t>
            </a:r>
            <a:r>
              <a:rPr lang="en-US" sz="3600" b="1" dirty="0">
                <a:effectLst/>
                <a:cs typeface="Times New Roman" panose="02020603050405020304" pitchFamily="18" charset="0"/>
              </a:rPr>
              <a:t>, 2017</a:t>
            </a:r>
            <a:r>
              <a:rPr lang="en-IN" sz="3200" dirty="0"/>
              <a:t/>
            </a:r>
            <a:br>
              <a:rPr lang="en-IN" sz="3200" dirty="0"/>
            </a:br>
            <a:r>
              <a:rPr lang="en-IN" sz="2200" dirty="0"/>
              <a:t>RULE 80- </a:t>
            </a:r>
            <a:r>
              <a:rPr lang="en-US" sz="1800" dirty="0"/>
              <a:t>APPLICATION FOR REGISTRAR'S DIRECTION AS TO ADVERTISEMENT OF AN ASSIGNMENT OF A TRADEMARK WITHOUT GOODWILL OF THE BUSINESS.</a:t>
            </a:r>
            <a:endParaRPr lang="en-IN" sz="1800" dirty="0"/>
          </a:p>
        </p:txBody>
      </p:sp>
      <p:pic>
        <p:nvPicPr>
          <p:cNvPr id="5" name="Content Placeholder 4">
            <a:extLst>
              <a:ext uri="{FF2B5EF4-FFF2-40B4-BE49-F238E27FC236}">
                <a16:creationId xmlns:a16="http://schemas.microsoft.com/office/drawing/2014/main" id="{E06F748A-A5DF-6CFB-9A0F-15D525880C8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05798" y="587261"/>
            <a:ext cx="1875284" cy="1222685"/>
          </a:xfrm>
        </p:spPr>
      </p:pic>
      <p:sp>
        <p:nvSpPr>
          <p:cNvPr id="3" name="TextBox 2">
            <a:extLst>
              <a:ext uri="{FF2B5EF4-FFF2-40B4-BE49-F238E27FC236}">
                <a16:creationId xmlns:a16="http://schemas.microsoft.com/office/drawing/2014/main" id="{783F22DA-9605-43E7-640E-CC47D8ACEC4C}"/>
              </a:ext>
            </a:extLst>
          </p:cNvPr>
          <p:cNvSpPr txBox="1"/>
          <p:nvPr/>
        </p:nvSpPr>
        <p:spPr>
          <a:xfrm>
            <a:off x="891732" y="2680870"/>
            <a:ext cx="7060777" cy="317009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aramond" panose="02020404030301010803"/>
                <a:ea typeface="+mn-ea"/>
                <a:cs typeface="+mn-cs"/>
              </a:rPr>
              <a:t>Application for directions under section 42 &amp; request for an extension of the period - Form TM-P</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aramond" panose="02020404030301010803"/>
                <a:ea typeface="+mn-ea"/>
                <a:cs typeface="+mn-cs"/>
              </a:rPr>
              <a:t>Registered trademark </a:t>
            </a:r>
            <a:r>
              <a:rPr kumimoji="0" lang="en-US" sz="2000" b="0" i="0" u="none" strike="noStrike" kern="1200" cap="none" spc="0" normalizeH="0" baseline="0" noProof="0" dirty="0">
                <a:ln>
                  <a:noFill/>
                </a:ln>
                <a:solidFill>
                  <a:prstClr val="black"/>
                </a:solidFill>
                <a:effectLst/>
                <a:uLnTx/>
                <a:uFillTx/>
                <a:latin typeface="Garamond" panose="02020404030301010803"/>
                <a:ea typeface="+mn-ea"/>
                <a:cs typeface="+mn-cs"/>
              </a:rPr>
              <a:t>- application shall give particulars of the registration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aramond" panose="02020404030301010803"/>
                <a:ea typeface="+mn-ea"/>
                <a:cs typeface="+mn-cs"/>
              </a:rPr>
              <a:t>Unregistered trademark </a:t>
            </a:r>
            <a:r>
              <a:rPr kumimoji="0" lang="en-US" sz="2000" b="0" i="0" u="none" strike="noStrike" kern="1200" cap="none" spc="0" normalizeH="0" baseline="0" noProof="0" dirty="0">
                <a:ln>
                  <a:noFill/>
                </a:ln>
                <a:solidFill>
                  <a:prstClr val="black"/>
                </a:solidFill>
                <a:effectLst/>
                <a:uLnTx/>
                <a:uFillTx/>
                <a:latin typeface="Garamond" panose="02020404030301010803"/>
                <a:ea typeface="+mn-ea"/>
                <a:cs typeface="+mn-cs"/>
              </a:rPr>
              <a:t>- show the trademark and give particulars including user of the unregistered trademark that has been assigned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aramond" panose="02020404030301010803"/>
                <a:ea typeface="+mn-ea"/>
                <a:cs typeface="+mn-cs"/>
              </a:rPr>
              <a:t>If satisfied the mark shall be sent for advertisement.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pic>
        <p:nvPicPr>
          <p:cNvPr id="7" name="Picture 6">
            <a:extLst>
              <a:ext uri="{FF2B5EF4-FFF2-40B4-BE49-F238E27FC236}">
                <a16:creationId xmlns:a16="http://schemas.microsoft.com/office/drawing/2014/main" id="{CE0A48BF-F9FC-2D49-9B14-903242888BDE}"/>
              </a:ext>
            </a:extLst>
          </p:cNvPr>
          <p:cNvPicPr>
            <a:picLocks noChangeAspect="1"/>
          </p:cNvPicPr>
          <p:nvPr/>
        </p:nvPicPr>
        <p:blipFill>
          <a:blip r:embed="rId3"/>
          <a:stretch>
            <a:fillRect/>
          </a:stretch>
        </p:blipFill>
        <p:spPr>
          <a:xfrm>
            <a:off x="8243456" y="2796844"/>
            <a:ext cx="3056812" cy="2800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9465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40A9F14-7CC6-6D43-827D-148B4E746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523" y="478841"/>
            <a:ext cx="1436309" cy="1493993"/>
          </a:xfrm>
          <a:prstGeom prst="rect">
            <a:avLst/>
          </a:prstGeom>
        </p:spPr>
      </p:pic>
      <p:cxnSp>
        <p:nvCxnSpPr>
          <p:cNvPr id="5" name="Straight Arrow Connector 4">
            <a:extLst>
              <a:ext uri="{FF2B5EF4-FFF2-40B4-BE49-F238E27FC236}">
                <a16:creationId xmlns:a16="http://schemas.microsoft.com/office/drawing/2014/main" id="{1F1A9D5A-6E26-EA49-91B1-265931453B62}"/>
              </a:ext>
            </a:extLst>
          </p:cNvPr>
          <p:cNvCxnSpPr>
            <a:cxnSpLocks/>
          </p:cNvCxnSpPr>
          <p:nvPr/>
        </p:nvCxnSpPr>
        <p:spPr>
          <a:xfrm>
            <a:off x="807584" y="1324313"/>
            <a:ext cx="9095392" cy="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074" name="AutoShape 2" descr="Allottee Synonyms and Allottee Antonyms. Similar and opposite words for  Allottee in Thesaurus.plus dictio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llottee Synonyms and Allottee Antonyms. Similar and opposite words for  Allottee in Thesaurus.plus dictio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3665" y="1408923"/>
            <a:ext cx="4945225" cy="4485996"/>
          </a:xfrm>
          <a:prstGeom prst="rect">
            <a:avLst/>
          </a:prstGeom>
        </p:spPr>
      </p:pic>
    </p:spTree>
    <p:extLst>
      <p:ext uri="{BB962C8B-B14F-4D97-AF65-F5344CB8AC3E}">
        <p14:creationId xmlns:p14="http://schemas.microsoft.com/office/powerpoint/2010/main" val="1338330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802793-C77A-10E2-F70A-52C973C457B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774023" y="4520424"/>
            <a:ext cx="4544009" cy="1589707"/>
          </a:xfrm>
          <a:prstGeom prst="rect">
            <a:avLst/>
          </a:prstGeom>
        </p:spPr>
      </p:pic>
      <p:sp>
        <p:nvSpPr>
          <p:cNvPr id="2" name="Title 1">
            <a:extLst>
              <a:ext uri="{FF2B5EF4-FFF2-40B4-BE49-F238E27FC236}">
                <a16:creationId xmlns:a16="http://schemas.microsoft.com/office/drawing/2014/main" id="{8B552D78-88A5-4015-412E-7EB5E44FEBFE}"/>
              </a:ext>
            </a:extLst>
          </p:cNvPr>
          <p:cNvSpPr>
            <a:spLocks noGrp="1"/>
          </p:cNvSpPr>
          <p:nvPr>
            <p:ph type="title"/>
          </p:nvPr>
        </p:nvSpPr>
        <p:spPr>
          <a:xfrm>
            <a:off x="1295402" y="982132"/>
            <a:ext cx="9434802" cy="1303867"/>
          </a:xfrm>
        </p:spPr>
        <p:txBody>
          <a:bodyPr>
            <a:normAutofit/>
          </a:bodyPr>
          <a:lstStyle/>
          <a:p>
            <a:r>
              <a:rPr lang="en-US" sz="4400" b="1" dirty="0">
                <a:effectLst/>
                <a:cs typeface="Times New Roman" panose="02020603050405020304" pitchFamily="18" charset="0"/>
              </a:rPr>
              <a:t>THE TRADE MARKS </a:t>
            </a:r>
            <a:r>
              <a:rPr lang="en-US" sz="4400" b="1" dirty="0">
                <a:cs typeface="Times New Roman" panose="02020603050405020304" pitchFamily="18" charset="0"/>
              </a:rPr>
              <a:t>RULES</a:t>
            </a:r>
            <a:r>
              <a:rPr lang="en-US" sz="4400" b="1" dirty="0">
                <a:effectLst/>
                <a:cs typeface="Times New Roman" panose="02020603050405020304" pitchFamily="18" charset="0"/>
              </a:rPr>
              <a:t>, 2017</a:t>
            </a:r>
            <a:br>
              <a:rPr lang="en-US" sz="4400" b="1" dirty="0">
                <a:effectLst/>
                <a:cs typeface="Times New Roman" panose="02020603050405020304" pitchFamily="18" charset="0"/>
              </a:rPr>
            </a:br>
            <a:r>
              <a:rPr lang="en-US" sz="2000" b="1" dirty="0">
                <a:effectLst/>
                <a:cs typeface="Times New Roman" panose="02020603050405020304" pitchFamily="18" charset="0"/>
              </a:rPr>
              <a:t>RULE 81 - </a:t>
            </a:r>
            <a:r>
              <a:rPr lang="en-US" sz="2000" dirty="0">
                <a:effectLst/>
              </a:rPr>
              <a:t>APPLICATION FOR ENTRY OF ASSIGNMENT WITHOUT GOODWILL</a:t>
            </a:r>
            <a:endParaRPr lang="en-IN" sz="2000" dirty="0"/>
          </a:p>
        </p:txBody>
      </p:sp>
      <p:pic>
        <p:nvPicPr>
          <p:cNvPr id="5" name="Content Placeholder 4">
            <a:extLst>
              <a:ext uri="{FF2B5EF4-FFF2-40B4-BE49-F238E27FC236}">
                <a16:creationId xmlns:a16="http://schemas.microsoft.com/office/drawing/2014/main" id="{E06F748A-A5DF-6CFB-9A0F-15D525880C8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005798" y="587261"/>
            <a:ext cx="1875284" cy="1222685"/>
          </a:xfrm>
        </p:spPr>
      </p:pic>
      <p:sp>
        <p:nvSpPr>
          <p:cNvPr id="6" name="TextBox 5">
            <a:extLst>
              <a:ext uri="{FF2B5EF4-FFF2-40B4-BE49-F238E27FC236}">
                <a16:creationId xmlns:a16="http://schemas.microsoft.com/office/drawing/2014/main" id="{46B91F45-457E-BA46-C869-5D30B5C0616F}"/>
              </a:ext>
            </a:extLst>
          </p:cNvPr>
          <p:cNvSpPr txBox="1"/>
          <p:nvPr/>
        </p:nvSpPr>
        <p:spPr>
          <a:xfrm>
            <a:off x="3480319" y="2934325"/>
            <a:ext cx="7903028" cy="28097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aramond" panose="02020404030301010803"/>
                <a:ea typeface="+mn-ea"/>
                <a:cs typeface="+mn-cs"/>
              </a:rPr>
              <a:t>An application relating to an assignment of a trademark in respect of any goods or services shall state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aramond" panose="02020404030301010803"/>
                <a:ea typeface="+mn-ea"/>
                <a:cs typeface="+mn-cs"/>
              </a:rPr>
              <a:t>(a) whether the trademark had been used in the business in any of those goods/ services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aramond" panose="02020404030301010803"/>
                <a:ea typeface="+mn-ea"/>
                <a:cs typeface="+mn-cs"/>
              </a:rPr>
              <a:t>(b) whether the assignment was made otherwise than in connection with the goodwill</a:t>
            </a:r>
          </a:p>
          <a:p>
            <a:pPr marL="0" marR="0" lvl="0" indent="630555"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aramond" panose="02020404030301010803"/>
                <a:ea typeface="+mn-ea"/>
                <a:cs typeface="+mn-cs"/>
              </a:rPr>
              <a:t>If both those circumstances existed, then the applicant shall show that the registrar’s directions have been fulfilled by way of necessary proof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aramond" panose="02020404030301010803"/>
                <a:ea typeface="+mn-ea"/>
                <a:cs typeface="+mn-cs"/>
              </a:rPr>
              <a:t>Only if the registrar is satisfied the application shall be proceeded with.</a:t>
            </a: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pic>
        <p:nvPicPr>
          <p:cNvPr id="9" name="Picture 8">
            <a:extLst>
              <a:ext uri="{FF2B5EF4-FFF2-40B4-BE49-F238E27FC236}">
                <a16:creationId xmlns:a16="http://schemas.microsoft.com/office/drawing/2014/main" id="{BE56D8EB-3D8A-9B3E-AA1D-7B24D4CAD9EC}"/>
              </a:ext>
            </a:extLst>
          </p:cNvPr>
          <p:cNvPicPr>
            <a:picLocks noChangeAspect="1"/>
          </p:cNvPicPr>
          <p:nvPr/>
        </p:nvPicPr>
        <p:blipFill rotWithShape="1">
          <a:blip r:embed="rId4">
            <a:extLst>
              <a:ext uri="{BEBA8EAE-BF5A-486C-A8C5-ECC9F3942E4B}">
                <a14:imgProps xmlns:a14="http://schemas.microsoft.com/office/drawing/2010/main">
                  <a14:imgLayer>
                    <a14:imgEffect>
                      <a14:saturation sat="0"/>
                    </a14:imgEffect>
                  </a14:imgLayer>
                </a14:imgProps>
              </a:ext>
            </a:extLst>
          </a:blip>
          <a:srcRect l="45995" t="3680" r="14056" b="6328"/>
          <a:stretch/>
        </p:blipFill>
        <p:spPr>
          <a:xfrm>
            <a:off x="808653" y="2680870"/>
            <a:ext cx="2480644" cy="2898836"/>
          </a:xfrm>
          <a:prstGeom prst="rect">
            <a:avLst/>
          </a:prstGeom>
          <a:ln>
            <a:noFill/>
          </a:ln>
          <a:effectLst>
            <a:softEdge rad="112500"/>
          </a:effectLst>
        </p:spPr>
      </p:pic>
    </p:spTree>
    <p:extLst>
      <p:ext uri="{BB962C8B-B14F-4D97-AF65-F5344CB8AC3E}">
        <p14:creationId xmlns:p14="http://schemas.microsoft.com/office/powerpoint/2010/main" val="2420747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2D78-88A5-4015-412E-7EB5E44FEBFE}"/>
              </a:ext>
            </a:extLst>
          </p:cNvPr>
          <p:cNvSpPr>
            <a:spLocks noGrp="1"/>
          </p:cNvSpPr>
          <p:nvPr>
            <p:ph type="title"/>
          </p:nvPr>
        </p:nvSpPr>
        <p:spPr>
          <a:xfrm>
            <a:off x="1295402" y="982132"/>
            <a:ext cx="9434802" cy="1303867"/>
          </a:xfrm>
        </p:spPr>
        <p:txBody>
          <a:bodyPr>
            <a:normAutofit/>
          </a:bodyPr>
          <a:lstStyle/>
          <a:p>
            <a:r>
              <a:rPr lang="en-US" sz="4400" b="1" dirty="0">
                <a:effectLst/>
                <a:cs typeface="Times New Roman" panose="02020603050405020304" pitchFamily="18" charset="0"/>
              </a:rPr>
              <a:t>THE TRADE MARKS </a:t>
            </a:r>
            <a:r>
              <a:rPr lang="en-US" sz="4400" b="1" dirty="0">
                <a:cs typeface="Times New Roman" panose="02020603050405020304" pitchFamily="18" charset="0"/>
              </a:rPr>
              <a:t>RULES</a:t>
            </a:r>
            <a:r>
              <a:rPr lang="en-US" sz="4400" b="1" dirty="0">
                <a:effectLst/>
                <a:cs typeface="Times New Roman" panose="02020603050405020304" pitchFamily="18" charset="0"/>
              </a:rPr>
              <a:t>, 2017</a:t>
            </a:r>
            <a:br>
              <a:rPr lang="en-US" sz="4400" b="1" dirty="0">
                <a:effectLst/>
                <a:cs typeface="Times New Roman" panose="02020603050405020304" pitchFamily="18" charset="0"/>
              </a:rPr>
            </a:br>
            <a:r>
              <a:rPr lang="en-US" sz="2000" b="1" dirty="0">
                <a:cs typeface="Times New Roman" panose="02020603050405020304" pitchFamily="18" charset="0"/>
              </a:rPr>
              <a:t>RULE 82</a:t>
            </a:r>
            <a:r>
              <a:rPr lang="en-US" sz="2000" b="1" dirty="0">
                <a:effectLst/>
                <a:cs typeface="Times New Roman" panose="02020603050405020304" pitchFamily="18" charset="0"/>
              </a:rPr>
              <a:t> – </a:t>
            </a:r>
            <a:r>
              <a:rPr lang="en-US" sz="2000" dirty="0">
                <a:effectLst/>
                <a:cs typeface="Times New Roman" panose="02020603050405020304" pitchFamily="18" charset="0"/>
              </a:rPr>
              <a:t>SEPARATE REGISTRATION</a:t>
            </a:r>
            <a:endParaRPr lang="en-IN" sz="2000" dirty="0"/>
          </a:p>
        </p:txBody>
      </p:sp>
      <p:pic>
        <p:nvPicPr>
          <p:cNvPr id="5" name="Content Placeholder 4">
            <a:extLst>
              <a:ext uri="{FF2B5EF4-FFF2-40B4-BE49-F238E27FC236}">
                <a16:creationId xmlns:a16="http://schemas.microsoft.com/office/drawing/2014/main" id="{E06F748A-A5DF-6CFB-9A0F-15D525880C8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05798" y="587261"/>
            <a:ext cx="1875284" cy="1222685"/>
          </a:xfrm>
        </p:spPr>
      </p:pic>
      <p:sp>
        <p:nvSpPr>
          <p:cNvPr id="6" name="TextBox 5">
            <a:extLst>
              <a:ext uri="{FF2B5EF4-FFF2-40B4-BE49-F238E27FC236}">
                <a16:creationId xmlns:a16="http://schemas.microsoft.com/office/drawing/2014/main" id="{46B91F45-457E-BA46-C869-5D30B5C0616F}"/>
              </a:ext>
            </a:extLst>
          </p:cNvPr>
          <p:cNvSpPr txBox="1"/>
          <p:nvPr/>
        </p:nvSpPr>
        <p:spPr>
          <a:xfrm>
            <a:off x="978159" y="2915794"/>
            <a:ext cx="6747587" cy="295068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8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aramond" panose="02020404030301010803"/>
                <a:ea typeface="+mn-ea"/>
                <a:cs typeface="+mn-cs"/>
              </a:rPr>
              <a:t>There shall be a separate registration in different names where</a:t>
            </a:r>
          </a:p>
          <a:p>
            <a:pPr marL="0" marR="0" lvl="0" indent="0" algn="l" defTabSz="457200" rtl="0" eaLnBrk="1" fontAlgn="auto" latinLnBrk="0" hangingPunct="1">
              <a:lnSpc>
                <a:spcPct val="150000"/>
              </a:lnSpc>
              <a:spcBef>
                <a:spcPts val="0"/>
              </a:spcBef>
              <a:spcAft>
                <a:spcPts val="8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aramond" panose="02020404030301010803"/>
                <a:ea typeface="+mn-ea"/>
                <a:cs typeface="+mn-cs"/>
              </a:rPr>
              <a:t>Where as the result of a division and separation of the goods or services or a division and separation of places or markets;</a:t>
            </a:r>
          </a:p>
          <a:p>
            <a:pPr marL="0" marR="0" lvl="0" indent="0" algn="l" defTabSz="457200" rtl="0" eaLnBrk="1" fontAlgn="auto" latinLnBrk="0" hangingPunct="1">
              <a:lnSpc>
                <a:spcPct val="150000"/>
              </a:lnSpc>
              <a:spcBef>
                <a:spcPts val="0"/>
              </a:spcBef>
              <a:spcAft>
                <a:spcPts val="8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aramond" panose="02020404030301010803"/>
                <a:ea typeface="+mn-ea"/>
                <a:cs typeface="+mn-cs"/>
              </a:rPr>
              <a:t>Where different persons become registered separately under the same registration number as subsequent proprietors of a trademark; </a:t>
            </a:r>
          </a:p>
          <a:p>
            <a:pPr marL="0" marR="0" lvl="0" indent="0" algn="l" defTabSz="457200" rtl="0" eaLnBrk="1" fontAlgn="auto" latinLnBrk="0" hangingPunct="1">
              <a:lnSpc>
                <a:spcPct val="150000"/>
              </a:lnSpc>
              <a:spcBef>
                <a:spcPts val="0"/>
              </a:spcBef>
              <a:spcAft>
                <a:spcPts val="8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aramond" panose="02020404030301010803"/>
                <a:ea typeface="+mn-ea"/>
                <a:cs typeface="+mn-cs"/>
              </a:rPr>
              <a:t>Each of the resulting registrations in the names of those different persons shall be deemed to be a separate registration;</a:t>
            </a:r>
            <a:endParaRPr kumimoji="0" lang="en-IN" sz="16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pic>
        <p:nvPicPr>
          <p:cNvPr id="7" name="Picture 6">
            <a:extLst>
              <a:ext uri="{FF2B5EF4-FFF2-40B4-BE49-F238E27FC236}">
                <a16:creationId xmlns:a16="http://schemas.microsoft.com/office/drawing/2014/main" id="{950B29D6-80DB-5725-CCD9-A6C1EF9A7961}"/>
              </a:ext>
            </a:extLst>
          </p:cNvPr>
          <p:cNvPicPr>
            <a:picLocks noChangeAspect="1"/>
          </p:cNvPicPr>
          <p:nvPr/>
        </p:nvPicPr>
        <p:blipFill rotWithShape="1">
          <a:blip r:embed="rId3">
            <a:extLst>
              <a:ext uri="{28A0092B-C50C-407E-A947-70E740481C1C}">
                <a14:useLocalDpi xmlns:a14="http://schemas.microsoft.com/office/drawing/2010/main" val="0"/>
              </a:ext>
            </a:extLst>
          </a:blip>
          <a:srcRect t="14479"/>
          <a:stretch/>
        </p:blipFill>
        <p:spPr>
          <a:xfrm>
            <a:off x="7823801" y="2915794"/>
            <a:ext cx="3390040" cy="2408752"/>
          </a:xfrm>
          <a:prstGeom prst="rect">
            <a:avLst/>
          </a:prstGeom>
          <a:ln>
            <a:noFill/>
          </a:ln>
          <a:effectLst>
            <a:softEdge rad="112500"/>
          </a:effectLst>
        </p:spPr>
      </p:pic>
    </p:spTree>
    <p:extLst>
      <p:ext uri="{BB962C8B-B14F-4D97-AF65-F5344CB8AC3E}">
        <p14:creationId xmlns:p14="http://schemas.microsoft.com/office/powerpoint/2010/main" val="1224299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7CAFBC-1C74-BA63-F816-928B40E066EE}"/>
              </a:ext>
            </a:extLst>
          </p:cNvPr>
          <p:cNvSpPr>
            <a:spLocks noGrp="1"/>
          </p:cNvSpPr>
          <p:nvPr>
            <p:ph type="title"/>
          </p:nvPr>
        </p:nvSpPr>
        <p:spPr>
          <a:xfrm>
            <a:off x="1295402" y="991462"/>
            <a:ext cx="9601196" cy="1303867"/>
          </a:xfrm>
        </p:spPr>
        <p:txBody>
          <a:bodyPr>
            <a:normAutofit/>
          </a:bodyPr>
          <a:lstStyle/>
          <a:p>
            <a:r>
              <a:rPr lang="en-IN" sz="3600" dirty="0"/>
              <a:t>Registration process of assignability and transmissibility </a:t>
            </a:r>
          </a:p>
        </p:txBody>
      </p:sp>
      <p:pic>
        <p:nvPicPr>
          <p:cNvPr id="5" name="Content Placeholder 4">
            <a:extLst>
              <a:ext uri="{FF2B5EF4-FFF2-40B4-BE49-F238E27FC236}">
                <a16:creationId xmlns:a16="http://schemas.microsoft.com/office/drawing/2014/main" id="{E06F748A-A5DF-6CFB-9A0F-15D525880C82}"/>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9940908" y="374100"/>
            <a:ext cx="2331658" cy="1520014"/>
          </a:xfrm>
        </p:spPr>
      </p:pic>
      <p:sp>
        <p:nvSpPr>
          <p:cNvPr id="11" name="TextBox 10">
            <a:extLst>
              <a:ext uri="{FF2B5EF4-FFF2-40B4-BE49-F238E27FC236}">
                <a16:creationId xmlns:a16="http://schemas.microsoft.com/office/drawing/2014/main" id="{50107897-22FA-4C05-FD53-5890DD7B6464}"/>
              </a:ext>
            </a:extLst>
          </p:cNvPr>
          <p:cNvSpPr txBox="1"/>
          <p:nvPr/>
        </p:nvSpPr>
        <p:spPr>
          <a:xfrm>
            <a:off x="1520890" y="2460730"/>
            <a:ext cx="9144000" cy="4462760"/>
          </a:xfrm>
          <a:prstGeom prst="rect">
            <a:avLst/>
          </a:prstGeom>
          <a:noFill/>
        </p:spPr>
        <p:txBody>
          <a:bodyPr wrap="square" rtlCol="0">
            <a:spAutoFit/>
          </a:bodyPr>
          <a:lstStyle/>
          <a:p>
            <a:pPr marL="285750" indent="-285750">
              <a:lnSpc>
                <a:spcPct val="150000"/>
              </a:lnSpc>
              <a:buClr>
                <a:schemeClr val="accent1">
                  <a:lumMod val="60000"/>
                  <a:lumOff val="40000"/>
                </a:schemeClr>
              </a:buClr>
              <a:buFont typeface="Arial" panose="020B0604020202020204" pitchFamily="34" charset="0"/>
              <a:buChar char="•"/>
            </a:pPr>
            <a:r>
              <a:rPr lang="en-IN" sz="2000" dirty="0"/>
              <a:t>Application for registration is applied with Form TM-P, Registrar may call for evidence on proof of title, beyond any reasonable doubt the registration is proceeded under </a:t>
            </a:r>
            <a:r>
              <a:rPr lang="en-IN" sz="2000" b="1" dirty="0"/>
              <a:t>rule83 </a:t>
            </a:r>
            <a:r>
              <a:rPr lang="en-IN" sz="2000" dirty="0"/>
              <a:t>of trademark rules</a:t>
            </a:r>
            <a:endParaRPr lang="en-IN" sz="2000" b="1" dirty="0"/>
          </a:p>
          <a:p>
            <a:pPr marL="285750" indent="-285750">
              <a:lnSpc>
                <a:spcPct val="150000"/>
              </a:lnSpc>
              <a:buClr>
                <a:schemeClr val="accent1">
                  <a:lumMod val="60000"/>
                  <a:lumOff val="40000"/>
                </a:schemeClr>
              </a:buClr>
              <a:buFont typeface="Arial" panose="020B0604020202020204" pitchFamily="34" charset="0"/>
              <a:buChar char="•"/>
            </a:pPr>
            <a:r>
              <a:rPr lang="en-IN" sz="2000" dirty="0"/>
              <a:t>If there is a dispute on the assignment or transmission of trademark the registrar may refuse registration until the case is determined by court After application for registration any conflicting interest for the trademark is ineffective under </a:t>
            </a:r>
            <a:r>
              <a:rPr lang="en-IN" sz="2000" b="1" dirty="0"/>
              <a:t>section 45</a:t>
            </a:r>
          </a:p>
          <a:p>
            <a:pPr marL="285750" indent="-285750">
              <a:lnSpc>
                <a:spcPct val="150000"/>
              </a:lnSpc>
              <a:buClr>
                <a:schemeClr val="accent1">
                  <a:lumMod val="60000"/>
                  <a:lumOff val="40000"/>
                </a:schemeClr>
              </a:buClr>
              <a:buFont typeface="Arial" panose="020B0604020202020204" pitchFamily="34" charset="0"/>
              <a:buChar char="•"/>
            </a:pPr>
            <a:r>
              <a:rPr lang="en-IN" sz="2000" dirty="0"/>
              <a:t>When the trademark is transferred to company as subsequent proprietor  it is registered within 6 months from the date of advertisement of journal of trademark under </a:t>
            </a:r>
            <a:r>
              <a:rPr lang="en-IN" sz="2000" b="1" dirty="0"/>
              <a:t>rule 85</a:t>
            </a:r>
          </a:p>
          <a:p>
            <a:pPr marL="285750" indent="-285750">
              <a:buClr>
                <a:schemeClr val="accent1">
                  <a:lumMod val="60000"/>
                  <a:lumOff val="40000"/>
                </a:schemeClr>
              </a:buClr>
              <a:buFont typeface="Arial" panose="020B0604020202020204" pitchFamily="34" charset="0"/>
              <a:buChar char="•"/>
            </a:pPr>
            <a:endParaRPr lang="en-IN" sz="2000" dirty="0"/>
          </a:p>
          <a:p>
            <a:pPr marL="285750" indent="-285750">
              <a:buClr>
                <a:schemeClr val="accent1">
                  <a:lumMod val="60000"/>
                  <a:lumOff val="40000"/>
                </a:schemeClr>
              </a:buClr>
              <a:buFont typeface="Arial" panose="020B0604020202020204" pitchFamily="34" charset="0"/>
              <a:buChar char="•"/>
            </a:pPr>
            <a:endParaRPr lang="en-IN" sz="2400" dirty="0"/>
          </a:p>
        </p:txBody>
      </p:sp>
    </p:spTree>
    <p:extLst>
      <p:ext uri="{BB962C8B-B14F-4D97-AF65-F5344CB8AC3E}">
        <p14:creationId xmlns:p14="http://schemas.microsoft.com/office/powerpoint/2010/main" val="4283513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2D78-88A5-4015-412E-7EB5E44FEBFE}"/>
              </a:ext>
            </a:extLst>
          </p:cNvPr>
          <p:cNvSpPr>
            <a:spLocks noGrp="1"/>
          </p:cNvSpPr>
          <p:nvPr>
            <p:ph type="title"/>
          </p:nvPr>
        </p:nvSpPr>
        <p:spPr>
          <a:xfrm>
            <a:off x="1295402" y="1063690"/>
            <a:ext cx="9601196" cy="1222309"/>
          </a:xfrm>
        </p:spPr>
        <p:txBody>
          <a:bodyPr>
            <a:normAutofit fontScale="90000"/>
          </a:bodyPr>
          <a:lstStyle/>
          <a:p>
            <a:r>
              <a:rPr lang="en-IN" sz="4000" dirty="0"/>
              <a:t>Registrar after allowing the assignability the particulars entered in the register under rule 84</a:t>
            </a:r>
            <a:r>
              <a:rPr lang="en-IN" sz="4400" dirty="0"/>
              <a:t/>
            </a:r>
            <a:br>
              <a:rPr lang="en-IN" sz="4400" dirty="0"/>
            </a:br>
            <a:endParaRPr lang="en-IN" dirty="0"/>
          </a:p>
        </p:txBody>
      </p:sp>
      <p:pic>
        <p:nvPicPr>
          <p:cNvPr id="5" name="Content Placeholder 4">
            <a:extLst>
              <a:ext uri="{FF2B5EF4-FFF2-40B4-BE49-F238E27FC236}">
                <a16:creationId xmlns:a16="http://schemas.microsoft.com/office/drawing/2014/main" id="{E06F748A-A5DF-6CFB-9A0F-15D525880C8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59038" y="504729"/>
            <a:ext cx="2875119" cy="1874578"/>
          </a:xfrm>
        </p:spPr>
      </p:pic>
      <p:sp>
        <p:nvSpPr>
          <p:cNvPr id="4" name="TextBox 3">
            <a:extLst>
              <a:ext uri="{FF2B5EF4-FFF2-40B4-BE49-F238E27FC236}">
                <a16:creationId xmlns:a16="http://schemas.microsoft.com/office/drawing/2014/main" id="{0997B5E9-E8EF-11A0-D4EC-0C5AEBE290FE}"/>
              </a:ext>
            </a:extLst>
          </p:cNvPr>
          <p:cNvSpPr txBox="1"/>
          <p:nvPr/>
        </p:nvSpPr>
        <p:spPr>
          <a:xfrm rot="10800000" flipV="1">
            <a:off x="1371599" y="2581714"/>
            <a:ext cx="8986690" cy="2818913"/>
          </a:xfrm>
          <a:prstGeom prst="rect">
            <a:avLst/>
          </a:prstGeom>
          <a:noFill/>
        </p:spPr>
        <p:txBody>
          <a:bodyPr wrap="square" rtlCol="0">
            <a:spAutoFit/>
          </a:bodyPr>
          <a:lstStyle/>
          <a:p>
            <a:pPr marL="342900" indent="-342900" algn="just" fontAlgn="base">
              <a:lnSpc>
                <a:spcPct val="150000"/>
              </a:lnSpc>
              <a:buClr>
                <a:schemeClr val="accent1">
                  <a:lumMod val="60000"/>
                  <a:lumOff val="40000"/>
                </a:schemeClr>
              </a:buClr>
              <a:buFont typeface="Arial" panose="020B0604020202020204" pitchFamily="34" charset="0"/>
              <a:buChar char="•"/>
            </a:pPr>
            <a:r>
              <a:rPr lang="en-US" sz="2000" b="0" i="0" dirty="0">
                <a:solidFill>
                  <a:srgbClr val="393939"/>
                </a:solidFill>
                <a:effectLst/>
              </a:rPr>
              <a:t>The name and address of the assignee;</a:t>
            </a:r>
          </a:p>
          <a:p>
            <a:pPr marL="342900" indent="-342900" algn="just" fontAlgn="base">
              <a:lnSpc>
                <a:spcPct val="150000"/>
              </a:lnSpc>
              <a:buClr>
                <a:schemeClr val="accent1">
                  <a:lumMod val="60000"/>
                  <a:lumOff val="40000"/>
                </a:schemeClr>
              </a:buClr>
              <a:buFont typeface="Arial" panose="020B0604020202020204" pitchFamily="34" charset="0"/>
              <a:buChar char="•"/>
            </a:pPr>
            <a:r>
              <a:rPr lang="en-US" sz="2000" dirty="0">
                <a:solidFill>
                  <a:srgbClr val="393939"/>
                </a:solidFill>
              </a:rPr>
              <a:t>T</a:t>
            </a:r>
            <a:r>
              <a:rPr lang="en-US" sz="2000" b="0" i="0" dirty="0">
                <a:solidFill>
                  <a:srgbClr val="393939"/>
                </a:solidFill>
                <a:effectLst/>
              </a:rPr>
              <a:t>he date of the assignment;</a:t>
            </a:r>
          </a:p>
          <a:p>
            <a:pPr marL="342900" indent="-342900" algn="just" fontAlgn="base">
              <a:lnSpc>
                <a:spcPct val="150000"/>
              </a:lnSpc>
              <a:buClr>
                <a:schemeClr val="accent1">
                  <a:lumMod val="60000"/>
                  <a:lumOff val="40000"/>
                </a:schemeClr>
              </a:buClr>
              <a:buFont typeface="Arial" panose="020B0604020202020204" pitchFamily="34" charset="0"/>
              <a:buChar char="•"/>
            </a:pPr>
            <a:r>
              <a:rPr lang="en-US" sz="2000" dirty="0">
                <a:solidFill>
                  <a:srgbClr val="393939"/>
                </a:solidFill>
              </a:rPr>
              <a:t>W</a:t>
            </a:r>
            <a:r>
              <a:rPr lang="en-US" sz="2000" b="0" i="0" dirty="0">
                <a:solidFill>
                  <a:srgbClr val="393939"/>
                </a:solidFill>
                <a:effectLst/>
              </a:rPr>
              <a:t>here the assignment is in respect of any right in the trademark, a description of the right assigned;</a:t>
            </a:r>
          </a:p>
          <a:p>
            <a:pPr marL="342900" indent="-342900" algn="just" fontAlgn="base">
              <a:lnSpc>
                <a:spcPct val="150000"/>
              </a:lnSpc>
              <a:buClr>
                <a:schemeClr val="accent1">
                  <a:lumMod val="60000"/>
                  <a:lumOff val="40000"/>
                </a:schemeClr>
              </a:buClr>
              <a:buFont typeface="Arial" panose="020B0604020202020204" pitchFamily="34" charset="0"/>
              <a:buChar char="•"/>
            </a:pPr>
            <a:r>
              <a:rPr lang="en-US" sz="2000" b="0" i="0" dirty="0">
                <a:solidFill>
                  <a:srgbClr val="393939"/>
                </a:solidFill>
                <a:effectLst/>
              </a:rPr>
              <a:t>The basis under which the assignment is made; and</a:t>
            </a:r>
          </a:p>
          <a:p>
            <a:pPr marL="342900" indent="-342900" algn="just" fontAlgn="base">
              <a:lnSpc>
                <a:spcPct val="150000"/>
              </a:lnSpc>
              <a:buClr>
                <a:schemeClr val="accent1">
                  <a:lumMod val="60000"/>
                  <a:lumOff val="40000"/>
                </a:schemeClr>
              </a:buClr>
              <a:buFont typeface="Arial" panose="020B0604020202020204" pitchFamily="34" charset="0"/>
              <a:buChar char="•"/>
            </a:pPr>
            <a:r>
              <a:rPr lang="en-US" sz="2000" b="0" i="0" dirty="0">
                <a:solidFill>
                  <a:srgbClr val="393939"/>
                </a:solidFill>
                <a:effectLst/>
              </a:rPr>
              <a:t>The date on which the entry is made in the register</a:t>
            </a:r>
          </a:p>
        </p:txBody>
      </p:sp>
    </p:spTree>
    <p:extLst>
      <p:ext uri="{BB962C8B-B14F-4D97-AF65-F5344CB8AC3E}">
        <p14:creationId xmlns:p14="http://schemas.microsoft.com/office/powerpoint/2010/main" val="1194414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2D78-88A5-4015-412E-7EB5E44FEBFE}"/>
              </a:ext>
            </a:extLst>
          </p:cNvPr>
          <p:cNvSpPr>
            <a:spLocks noGrp="1"/>
          </p:cNvSpPr>
          <p:nvPr>
            <p:ph type="title"/>
          </p:nvPr>
        </p:nvSpPr>
        <p:spPr>
          <a:xfrm>
            <a:off x="1295402" y="1063690"/>
            <a:ext cx="9601196" cy="1222309"/>
          </a:xfrm>
        </p:spPr>
        <p:txBody>
          <a:bodyPr>
            <a:normAutofit fontScale="90000"/>
          </a:bodyPr>
          <a:lstStyle/>
          <a:p>
            <a:r>
              <a:rPr lang="en-IN" sz="4000" dirty="0"/>
              <a:t>Registration of assignments and transmissions</a:t>
            </a:r>
            <a:r>
              <a:rPr lang="en-IN" sz="4400" dirty="0"/>
              <a:t/>
            </a:r>
            <a:br>
              <a:rPr lang="en-IN" sz="4400" dirty="0"/>
            </a:br>
            <a:endParaRPr lang="en-IN" dirty="0"/>
          </a:p>
        </p:txBody>
      </p:sp>
      <p:pic>
        <p:nvPicPr>
          <p:cNvPr id="5" name="Content Placeholder 4">
            <a:extLst>
              <a:ext uri="{FF2B5EF4-FFF2-40B4-BE49-F238E27FC236}">
                <a16:creationId xmlns:a16="http://schemas.microsoft.com/office/drawing/2014/main" id="{E06F748A-A5DF-6CFB-9A0F-15D525880C8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59038" y="504729"/>
            <a:ext cx="2875119" cy="1874578"/>
          </a:xfrm>
        </p:spPr>
      </p:pic>
      <p:pic>
        <p:nvPicPr>
          <p:cNvPr id="6" name="Picture 5">
            <a:extLst>
              <a:ext uri="{FF2B5EF4-FFF2-40B4-BE49-F238E27FC236}">
                <a16:creationId xmlns:a16="http://schemas.microsoft.com/office/drawing/2014/main" id="{10C7E7D5-65CA-1824-8053-66FFF8B6C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502" y="2651060"/>
            <a:ext cx="8724122" cy="3143250"/>
          </a:xfrm>
          <a:prstGeom prst="rect">
            <a:avLst/>
          </a:prstGeom>
        </p:spPr>
      </p:pic>
    </p:spTree>
    <p:extLst>
      <p:ext uri="{BB962C8B-B14F-4D97-AF65-F5344CB8AC3E}">
        <p14:creationId xmlns:p14="http://schemas.microsoft.com/office/powerpoint/2010/main" val="1010638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06F748A-A5DF-6CFB-9A0F-15D525880C82}"/>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10011747" y="458076"/>
            <a:ext cx="1883871" cy="1228284"/>
          </a:xfrm>
        </p:spPr>
      </p:pic>
      <p:sp>
        <p:nvSpPr>
          <p:cNvPr id="7" name="Title 1">
            <a:extLst>
              <a:ext uri="{FF2B5EF4-FFF2-40B4-BE49-F238E27FC236}">
                <a16:creationId xmlns:a16="http://schemas.microsoft.com/office/drawing/2014/main" id="{8B552D78-88A5-4015-412E-7EB5E44FEBFE}"/>
              </a:ext>
            </a:extLst>
          </p:cNvPr>
          <p:cNvSpPr>
            <a:spLocks noGrp="1"/>
          </p:cNvSpPr>
          <p:nvPr>
            <p:ph type="title"/>
          </p:nvPr>
        </p:nvSpPr>
        <p:spPr>
          <a:xfrm>
            <a:off x="1295402" y="2752627"/>
            <a:ext cx="5605019" cy="2931736"/>
          </a:xfrm>
        </p:spPr>
        <p:txBody>
          <a:bodyPr>
            <a:normAutofit fontScale="90000"/>
          </a:bodyPr>
          <a:lstStyle/>
          <a:p>
            <a:r>
              <a:rPr lang="en-IN" dirty="0"/>
              <a:t>Our Telegram channel link for legal updates</a:t>
            </a:r>
            <a:br>
              <a:rPr lang="en-IN" dirty="0"/>
            </a:br>
            <a:r>
              <a:rPr lang="en-IN" dirty="0"/>
              <a:t> </a:t>
            </a:r>
            <a:r>
              <a:rPr lang="en-IN" dirty="0">
                <a:hlinkClick r:id="rId3"/>
              </a:rPr>
              <a:t>https://t.me/aslawonline</a:t>
            </a:r>
            <a:r>
              <a:rPr lang="en-IN" dirty="0"/>
              <a:t/>
            </a:r>
            <a:br>
              <a:rPr lang="en-IN" dirty="0"/>
            </a:br>
            <a:endParaRPr lang="en-IN" dirty="0"/>
          </a:p>
        </p:txBody>
      </p:sp>
      <p:pic>
        <p:nvPicPr>
          <p:cNvPr id="8" name="Picture 7">
            <a:extLst>
              <a:ext uri="{FF2B5EF4-FFF2-40B4-BE49-F238E27FC236}">
                <a16:creationId xmlns:a16="http://schemas.microsoft.com/office/drawing/2014/main" id="{0A3D713D-00E6-E30C-72EC-4C87FDCCEEBE}"/>
              </a:ext>
            </a:extLst>
          </p:cNvPr>
          <p:cNvPicPr>
            <a:picLocks noChangeAspect="1"/>
          </p:cNvPicPr>
          <p:nvPr/>
        </p:nvPicPr>
        <p:blipFill>
          <a:blip r:embed="rId4"/>
          <a:stretch>
            <a:fillRect/>
          </a:stretch>
        </p:blipFill>
        <p:spPr>
          <a:xfrm>
            <a:off x="7154943" y="2589561"/>
            <a:ext cx="3733015" cy="3415312"/>
          </a:xfrm>
          <a:prstGeom prst="rect">
            <a:avLst/>
          </a:prstGeom>
        </p:spPr>
      </p:pic>
    </p:spTree>
    <p:extLst>
      <p:ext uri="{BB962C8B-B14F-4D97-AF65-F5344CB8AC3E}">
        <p14:creationId xmlns:p14="http://schemas.microsoft.com/office/powerpoint/2010/main" val="3346725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40A9F14-7CC6-6D43-827D-148B4E746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9070" y="602015"/>
            <a:ext cx="1268964" cy="1002850"/>
          </a:xfrm>
          <a:prstGeom prst="rect">
            <a:avLst/>
          </a:prstGeom>
        </p:spPr>
      </p:pic>
      <p:cxnSp>
        <p:nvCxnSpPr>
          <p:cNvPr id="5" name="Straight Arrow Connector 4">
            <a:extLst>
              <a:ext uri="{FF2B5EF4-FFF2-40B4-BE49-F238E27FC236}">
                <a16:creationId xmlns:a16="http://schemas.microsoft.com/office/drawing/2014/main" id="{1F1A9D5A-6E26-EA49-91B1-265931453B62}"/>
              </a:ext>
            </a:extLst>
          </p:cNvPr>
          <p:cNvCxnSpPr>
            <a:cxnSpLocks/>
          </p:cNvCxnSpPr>
          <p:nvPr/>
        </p:nvCxnSpPr>
        <p:spPr>
          <a:xfrm>
            <a:off x="807584" y="1324313"/>
            <a:ext cx="9095392" cy="0"/>
          </a:xfrm>
          <a:prstGeom prst="straightConnector1">
            <a:avLst/>
          </a:prstGeom>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2017122694"/>
              </p:ext>
            </p:extLst>
          </p:nvPr>
        </p:nvGraphicFramePr>
        <p:xfrm>
          <a:off x="961053" y="1977456"/>
          <a:ext cx="10245013" cy="3327924"/>
        </p:xfrm>
        <a:graphic>
          <a:graphicData uri="http://schemas.openxmlformats.org/drawingml/2006/table">
            <a:tbl>
              <a:tblPr firstRow="1" bandRow="1">
                <a:tableStyleId>{5C22544A-7EE6-4342-B048-85BDC9FD1C3A}</a:tableStyleId>
              </a:tblPr>
              <a:tblGrid>
                <a:gridCol w="898273">
                  <a:extLst>
                    <a:ext uri="{9D8B030D-6E8A-4147-A177-3AD203B41FA5}">
                      <a16:colId xmlns:a16="http://schemas.microsoft.com/office/drawing/2014/main" val="20000"/>
                    </a:ext>
                  </a:extLst>
                </a:gridCol>
                <a:gridCol w="7964077">
                  <a:extLst>
                    <a:ext uri="{9D8B030D-6E8A-4147-A177-3AD203B41FA5}">
                      <a16:colId xmlns:a16="http://schemas.microsoft.com/office/drawing/2014/main" val="20001"/>
                    </a:ext>
                  </a:extLst>
                </a:gridCol>
                <a:gridCol w="1382663">
                  <a:extLst>
                    <a:ext uri="{9D8B030D-6E8A-4147-A177-3AD203B41FA5}">
                      <a16:colId xmlns:a16="http://schemas.microsoft.com/office/drawing/2014/main" val="20002"/>
                    </a:ext>
                  </a:extLst>
                </a:gridCol>
              </a:tblGrid>
              <a:tr h="372372">
                <a:tc>
                  <a:txBody>
                    <a:bodyPr/>
                    <a:lstStyle/>
                    <a:p>
                      <a:pPr algn="ctr"/>
                      <a:r>
                        <a:rPr lang="en-US" sz="1350" dirty="0" smtClean="0"/>
                        <a:t>S.NO</a:t>
                      </a:r>
                      <a:endParaRPr lang="en-US" sz="1350" dirty="0"/>
                    </a:p>
                  </a:txBody>
                  <a:tcPr anchor="ctr"/>
                </a:tc>
                <a:tc>
                  <a:txBody>
                    <a:bodyPr/>
                    <a:lstStyle/>
                    <a:p>
                      <a:pPr algn="ctr"/>
                      <a:r>
                        <a:rPr lang="en-US" sz="1350" dirty="0" smtClean="0"/>
                        <a:t>CONTENT</a:t>
                      </a:r>
                      <a:endParaRPr lang="en-US" sz="1350" dirty="0"/>
                    </a:p>
                  </a:txBody>
                  <a:tcPr anchor="ctr"/>
                </a:tc>
                <a:tc>
                  <a:txBody>
                    <a:bodyPr/>
                    <a:lstStyle/>
                    <a:p>
                      <a:pPr algn="ctr"/>
                      <a:r>
                        <a:rPr lang="en-US" sz="1350" dirty="0" smtClean="0"/>
                        <a:t>SLIDE NUMBER</a:t>
                      </a:r>
                      <a:endParaRPr lang="en-US" sz="1350" dirty="0"/>
                    </a:p>
                  </a:txBody>
                  <a:tcPr anchor="ctr"/>
                </a:tc>
                <a:extLst>
                  <a:ext uri="{0D108BD9-81ED-4DB2-BD59-A6C34878D82A}">
                    <a16:rowId xmlns:a16="http://schemas.microsoft.com/office/drawing/2014/main" val="10000"/>
                  </a:ext>
                </a:extLst>
              </a:tr>
              <a:tr h="220038">
                <a:tc>
                  <a:txBody>
                    <a:bodyPr/>
                    <a:lstStyle/>
                    <a:p>
                      <a:pPr marL="342900" indent="-342900" algn="ctr">
                        <a:buFont typeface="+mj-lt"/>
                        <a:buNone/>
                      </a:pPr>
                      <a:r>
                        <a:rPr lang="en-US" sz="1350" dirty="0" smtClean="0">
                          <a:solidFill>
                            <a:schemeClr val="tx1"/>
                          </a:solidFill>
                        </a:rPr>
                        <a:t>1</a:t>
                      </a:r>
                      <a:endParaRPr lang="en-US" sz="1350" dirty="0">
                        <a:solidFill>
                          <a:schemeClr val="tx1"/>
                        </a:solidFill>
                      </a:endParaRPr>
                    </a:p>
                  </a:txBody>
                  <a:tcPr/>
                </a:tc>
                <a:tc>
                  <a:txBody>
                    <a:bodyPr/>
                    <a:lstStyle/>
                    <a:p>
                      <a:pPr algn="just"/>
                      <a:r>
                        <a:rPr lang="en-US" sz="1350" dirty="0" smtClean="0"/>
                        <a:t>S. 37 – Power of Registered Proprietor to assign &amp; give receipts</a:t>
                      </a:r>
                      <a:endParaRPr lang="en-US" sz="1350" dirty="0"/>
                    </a:p>
                  </a:txBody>
                  <a:tcPr/>
                </a:tc>
                <a:tc>
                  <a:txBody>
                    <a:bodyPr/>
                    <a:lstStyle/>
                    <a:p>
                      <a:pPr algn="ctr"/>
                      <a:r>
                        <a:rPr lang="en-US" sz="1350" dirty="0" smtClean="0"/>
                        <a:t>5</a:t>
                      </a:r>
                      <a:endParaRPr lang="en-US" sz="1350" dirty="0"/>
                    </a:p>
                  </a:txBody>
                  <a:tcPr/>
                </a:tc>
                <a:extLst>
                  <a:ext uri="{0D108BD9-81ED-4DB2-BD59-A6C34878D82A}">
                    <a16:rowId xmlns:a16="http://schemas.microsoft.com/office/drawing/2014/main" val="10001"/>
                  </a:ext>
                </a:extLst>
              </a:tr>
              <a:tr h="220038">
                <a:tc>
                  <a:txBody>
                    <a:bodyPr/>
                    <a:lstStyle/>
                    <a:p>
                      <a:pPr marL="342900" indent="-342900" algn="ctr">
                        <a:buFont typeface="+mj-lt"/>
                        <a:buNone/>
                      </a:pPr>
                      <a:r>
                        <a:rPr lang="en-US" sz="1350" dirty="0" smtClean="0">
                          <a:solidFill>
                            <a:schemeClr val="tx1"/>
                          </a:solidFill>
                        </a:rPr>
                        <a:t>2</a:t>
                      </a:r>
                      <a:endParaRPr lang="en-US" sz="1350" dirty="0">
                        <a:solidFill>
                          <a:schemeClr val="tx1"/>
                        </a:solidFill>
                      </a:endParaRPr>
                    </a:p>
                  </a:txBody>
                  <a:tcPr/>
                </a:tc>
                <a:tc>
                  <a:txBody>
                    <a:bodyPr/>
                    <a:lstStyle/>
                    <a:p>
                      <a:pPr algn="just"/>
                      <a:r>
                        <a:rPr lang="en-US" sz="1350" dirty="0" smtClean="0"/>
                        <a:t>S. 38 – Assignability and Transmissability of registered Trademarks</a:t>
                      </a:r>
                      <a:endParaRPr lang="en-US" sz="1350" dirty="0"/>
                    </a:p>
                  </a:txBody>
                  <a:tcPr/>
                </a:tc>
                <a:tc>
                  <a:txBody>
                    <a:bodyPr/>
                    <a:lstStyle/>
                    <a:p>
                      <a:pPr algn="ctr"/>
                      <a:r>
                        <a:rPr lang="en-US" sz="1350" dirty="0" smtClean="0"/>
                        <a:t>6</a:t>
                      </a:r>
                      <a:endParaRPr lang="en-US" sz="1350" dirty="0"/>
                    </a:p>
                  </a:txBody>
                  <a:tcPr/>
                </a:tc>
                <a:extLst>
                  <a:ext uri="{0D108BD9-81ED-4DB2-BD59-A6C34878D82A}">
                    <a16:rowId xmlns:a16="http://schemas.microsoft.com/office/drawing/2014/main" val="10002"/>
                  </a:ext>
                </a:extLst>
              </a:tr>
              <a:tr h="220038">
                <a:tc>
                  <a:txBody>
                    <a:bodyPr/>
                    <a:lstStyle/>
                    <a:p>
                      <a:pPr marL="342900" indent="-342900" algn="ctr">
                        <a:buFont typeface="+mj-lt"/>
                        <a:buNone/>
                      </a:pPr>
                      <a:r>
                        <a:rPr lang="en-US" sz="1350" dirty="0" smtClean="0">
                          <a:solidFill>
                            <a:schemeClr val="tx1"/>
                          </a:solidFill>
                        </a:rPr>
                        <a:t>3</a:t>
                      </a:r>
                      <a:endParaRPr lang="en-US" sz="1350" dirty="0">
                        <a:solidFill>
                          <a:schemeClr val="tx1"/>
                        </a:solidFill>
                      </a:endParaRPr>
                    </a:p>
                  </a:txBody>
                  <a:tcPr/>
                </a:tc>
                <a:tc>
                  <a:txBody>
                    <a:bodyPr/>
                    <a:lstStyle/>
                    <a:p>
                      <a:pPr algn="just"/>
                      <a:r>
                        <a:rPr lang="en-US" sz="1350" dirty="0" smtClean="0"/>
                        <a:t>S. 39 – Assignability and Transmissability</a:t>
                      </a:r>
                      <a:r>
                        <a:rPr lang="en-US" sz="1350" baseline="0" dirty="0" smtClean="0"/>
                        <a:t> of unregistered Trademarks</a:t>
                      </a:r>
                      <a:endParaRPr lang="en-US" sz="1350" dirty="0"/>
                    </a:p>
                  </a:txBody>
                  <a:tcPr/>
                </a:tc>
                <a:tc>
                  <a:txBody>
                    <a:bodyPr/>
                    <a:lstStyle/>
                    <a:p>
                      <a:pPr algn="ctr"/>
                      <a:r>
                        <a:rPr lang="en-US" sz="1350" dirty="0" smtClean="0"/>
                        <a:t>7</a:t>
                      </a:r>
                      <a:endParaRPr lang="en-US" sz="1350" dirty="0"/>
                    </a:p>
                  </a:txBody>
                  <a:tcPr/>
                </a:tc>
                <a:extLst>
                  <a:ext uri="{0D108BD9-81ED-4DB2-BD59-A6C34878D82A}">
                    <a16:rowId xmlns:a16="http://schemas.microsoft.com/office/drawing/2014/main" val="10003"/>
                  </a:ext>
                </a:extLst>
              </a:tr>
              <a:tr h="372372">
                <a:tc>
                  <a:txBody>
                    <a:bodyPr/>
                    <a:lstStyle/>
                    <a:p>
                      <a:pPr marL="342900" indent="-342900" algn="ctr">
                        <a:buFont typeface="+mj-lt"/>
                        <a:buNone/>
                      </a:pPr>
                      <a:r>
                        <a:rPr lang="en-US" sz="1350" dirty="0" smtClean="0">
                          <a:solidFill>
                            <a:schemeClr val="tx1"/>
                          </a:solidFill>
                        </a:rPr>
                        <a:t>4</a:t>
                      </a:r>
                      <a:endParaRPr lang="en-US" sz="1350" dirty="0">
                        <a:solidFill>
                          <a:schemeClr val="tx1"/>
                        </a:solidFill>
                      </a:endParaRPr>
                    </a:p>
                  </a:txBody>
                  <a:tcPr/>
                </a:tc>
                <a:tc>
                  <a:txBody>
                    <a:bodyPr/>
                    <a:lstStyle/>
                    <a:p>
                      <a:pPr algn="just"/>
                      <a:r>
                        <a:rPr lang="en-US" sz="1350" dirty="0" smtClean="0"/>
                        <a:t>S. 40 – Restriction on</a:t>
                      </a:r>
                      <a:r>
                        <a:rPr lang="en-US" sz="1350" baseline="0" dirty="0" smtClean="0"/>
                        <a:t> assignment or transmission where multiple exclusive rights would be created</a:t>
                      </a:r>
                      <a:endParaRPr lang="en-US" sz="1350" dirty="0"/>
                    </a:p>
                  </a:txBody>
                  <a:tcPr/>
                </a:tc>
                <a:tc>
                  <a:txBody>
                    <a:bodyPr/>
                    <a:lstStyle/>
                    <a:p>
                      <a:pPr algn="ctr"/>
                      <a:r>
                        <a:rPr lang="en-US" sz="1350" dirty="0" smtClean="0"/>
                        <a:t>8 &amp;</a:t>
                      </a:r>
                      <a:r>
                        <a:rPr lang="en-US" sz="1350" baseline="0" dirty="0" smtClean="0"/>
                        <a:t> 9</a:t>
                      </a:r>
                      <a:endParaRPr lang="en-US" sz="1350" dirty="0"/>
                    </a:p>
                  </a:txBody>
                  <a:tcPr/>
                </a:tc>
                <a:extLst>
                  <a:ext uri="{0D108BD9-81ED-4DB2-BD59-A6C34878D82A}">
                    <a16:rowId xmlns:a16="http://schemas.microsoft.com/office/drawing/2014/main" val="10004"/>
                  </a:ext>
                </a:extLst>
              </a:tr>
              <a:tr h="372372">
                <a:tc>
                  <a:txBody>
                    <a:bodyPr/>
                    <a:lstStyle/>
                    <a:p>
                      <a:pPr marL="342900" indent="-342900" algn="ctr">
                        <a:buFont typeface="+mj-lt"/>
                        <a:buNone/>
                      </a:pPr>
                      <a:r>
                        <a:rPr lang="en-US" sz="1350" dirty="0" smtClean="0">
                          <a:solidFill>
                            <a:schemeClr val="tx1"/>
                          </a:solidFill>
                        </a:rPr>
                        <a:t>5</a:t>
                      </a:r>
                      <a:endParaRPr lang="en-US" sz="1350" dirty="0">
                        <a:solidFill>
                          <a:schemeClr val="tx1"/>
                        </a:solidFill>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50" dirty="0" smtClean="0"/>
                        <a:t>S.41 – Restriction on</a:t>
                      </a:r>
                      <a:r>
                        <a:rPr lang="en-US" sz="1350" baseline="0" dirty="0" smtClean="0"/>
                        <a:t> assignment or transmission when exclusive rights would be created in different parts of India</a:t>
                      </a:r>
                      <a:endParaRPr lang="en-US" sz="1350" dirty="0" smtClean="0"/>
                    </a:p>
                  </a:txBody>
                  <a:tcPr/>
                </a:tc>
                <a:tc>
                  <a:txBody>
                    <a:bodyPr/>
                    <a:lstStyle/>
                    <a:p>
                      <a:pPr algn="ctr"/>
                      <a:r>
                        <a:rPr lang="en-US" sz="1350" dirty="0" smtClean="0"/>
                        <a:t>10 </a:t>
                      </a:r>
                      <a:r>
                        <a:rPr lang="en-US" sz="1350" dirty="0" smtClean="0"/>
                        <a:t>&amp;</a:t>
                      </a:r>
                      <a:r>
                        <a:rPr lang="en-US" sz="1350" baseline="0" dirty="0" smtClean="0"/>
                        <a:t> </a:t>
                      </a:r>
                      <a:r>
                        <a:rPr lang="en-US" sz="1350" baseline="0" dirty="0" smtClean="0"/>
                        <a:t>11</a:t>
                      </a:r>
                      <a:endParaRPr lang="en-US" sz="1350" dirty="0"/>
                    </a:p>
                  </a:txBody>
                  <a:tcPr/>
                </a:tc>
                <a:extLst>
                  <a:ext uri="{0D108BD9-81ED-4DB2-BD59-A6C34878D82A}">
                    <a16:rowId xmlns:a16="http://schemas.microsoft.com/office/drawing/2014/main" val="10005"/>
                  </a:ext>
                </a:extLst>
              </a:tr>
              <a:tr h="220038">
                <a:tc>
                  <a:txBody>
                    <a:bodyPr/>
                    <a:lstStyle/>
                    <a:p>
                      <a:pPr marL="342900" indent="-342900" algn="ctr">
                        <a:buFont typeface="+mj-lt"/>
                        <a:buNone/>
                      </a:pPr>
                      <a:r>
                        <a:rPr lang="en-US" sz="1350" dirty="0" smtClean="0">
                          <a:solidFill>
                            <a:schemeClr val="tx1"/>
                          </a:solidFill>
                        </a:rPr>
                        <a:t>6</a:t>
                      </a:r>
                      <a:endParaRPr lang="en-US" sz="1350" dirty="0">
                        <a:solidFill>
                          <a:schemeClr val="tx1"/>
                        </a:solidFill>
                      </a:endParaRPr>
                    </a:p>
                  </a:txBody>
                  <a:tcPr/>
                </a:tc>
                <a:tc>
                  <a:txBody>
                    <a:bodyPr/>
                    <a:lstStyle/>
                    <a:p>
                      <a:pPr algn="just"/>
                      <a:r>
                        <a:rPr lang="en-US" sz="1350" dirty="0" smtClean="0"/>
                        <a:t>S. 42 – Assignment without</a:t>
                      </a:r>
                      <a:r>
                        <a:rPr lang="en-US" sz="1350" baseline="0" dirty="0" smtClean="0"/>
                        <a:t> Goodwill</a:t>
                      </a:r>
                      <a:endParaRPr lang="en-US" sz="1350" dirty="0"/>
                    </a:p>
                  </a:txBody>
                  <a:tcPr/>
                </a:tc>
                <a:tc>
                  <a:txBody>
                    <a:bodyPr/>
                    <a:lstStyle/>
                    <a:p>
                      <a:pPr algn="ctr"/>
                      <a:r>
                        <a:rPr lang="en-US" sz="1350" dirty="0" smtClean="0"/>
                        <a:t>12</a:t>
                      </a:r>
                      <a:endParaRPr lang="en-US" sz="1350" dirty="0"/>
                    </a:p>
                  </a:txBody>
                  <a:tcPr/>
                </a:tc>
                <a:extLst>
                  <a:ext uri="{0D108BD9-81ED-4DB2-BD59-A6C34878D82A}">
                    <a16:rowId xmlns:a16="http://schemas.microsoft.com/office/drawing/2014/main" val="10006"/>
                  </a:ext>
                </a:extLst>
              </a:tr>
              <a:tr h="220038">
                <a:tc>
                  <a:txBody>
                    <a:bodyPr/>
                    <a:lstStyle/>
                    <a:p>
                      <a:pPr marL="342900" indent="-342900" algn="ctr">
                        <a:buFont typeface="+mj-lt"/>
                        <a:buNone/>
                      </a:pPr>
                      <a:r>
                        <a:rPr lang="en-US" sz="1350" dirty="0" smtClean="0">
                          <a:solidFill>
                            <a:schemeClr val="tx1"/>
                          </a:solidFill>
                        </a:rPr>
                        <a:t>7</a:t>
                      </a:r>
                      <a:endParaRPr lang="en-US" sz="1350" dirty="0">
                        <a:solidFill>
                          <a:schemeClr val="tx1"/>
                        </a:solidFill>
                      </a:endParaRPr>
                    </a:p>
                  </a:txBody>
                  <a:tcPr/>
                </a:tc>
                <a:tc>
                  <a:txBody>
                    <a:bodyPr/>
                    <a:lstStyle/>
                    <a:p>
                      <a:pPr algn="just"/>
                      <a:r>
                        <a:rPr lang="en-US" sz="1350" dirty="0" smtClean="0"/>
                        <a:t>S. 43 – Assignability and transmissibility of certification Trademarks</a:t>
                      </a:r>
                      <a:endParaRPr lang="en-US" sz="1350" dirty="0"/>
                    </a:p>
                  </a:txBody>
                  <a:tcPr/>
                </a:tc>
                <a:tc>
                  <a:txBody>
                    <a:bodyPr/>
                    <a:lstStyle/>
                    <a:p>
                      <a:pPr algn="ctr"/>
                      <a:r>
                        <a:rPr lang="en-US" sz="1350" dirty="0" smtClean="0"/>
                        <a:t>13</a:t>
                      </a:r>
                      <a:endParaRPr lang="en-US" sz="1350" dirty="0"/>
                    </a:p>
                  </a:txBody>
                  <a:tcPr/>
                </a:tc>
                <a:extLst>
                  <a:ext uri="{0D108BD9-81ED-4DB2-BD59-A6C34878D82A}">
                    <a16:rowId xmlns:a16="http://schemas.microsoft.com/office/drawing/2014/main" val="10007"/>
                  </a:ext>
                </a:extLst>
              </a:tr>
              <a:tr h="220038">
                <a:tc>
                  <a:txBody>
                    <a:bodyPr/>
                    <a:lstStyle/>
                    <a:p>
                      <a:pPr marL="342900" indent="-342900" algn="ctr">
                        <a:buFont typeface="+mj-lt"/>
                        <a:buNone/>
                      </a:pPr>
                      <a:r>
                        <a:rPr lang="en-US" sz="1350" dirty="0" smtClean="0">
                          <a:solidFill>
                            <a:schemeClr val="tx1"/>
                          </a:solidFill>
                        </a:rPr>
                        <a:t>8</a:t>
                      </a:r>
                      <a:endParaRPr lang="en-US" sz="1350" dirty="0">
                        <a:solidFill>
                          <a:schemeClr val="tx1"/>
                        </a:solidFill>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50" dirty="0" smtClean="0"/>
                        <a:t>S. 44 - Assignability and transmissibility of associated Trademarks</a:t>
                      </a:r>
                    </a:p>
                  </a:txBody>
                  <a:tcPr/>
                </a:tc>
                <a:tc>
                  <a:txBody>
                    <a:bodyPr/>
                    <a:lstStyle/>
                    <a:p>
                      <a:pPr algn="ctr"/>
                      <a:r>
                        <a:rPr lang="en-US" sz="1350" dirty="0" smtClean="0"/>
                        <a:t>14</a:t>
                      </a:r>
                      <a:endParaRPr lang="en-US" sz="1350" dirty="0"/>
                    </a:p>
                  </a:txBody>
                  <a:tcPr/>
                </a:tc>
                <a:extLst>
                  <a:ext uri="{0D108BD9-81ED-4DB2-BD59-A6C34878D82A}">
                    <a16:rowId xmlns:a16="http://schemas.microsoft.com/office/drawing/2014/main" val="10008"/>
                  </a:ext>
                </a:extLst>
              </a:tr>
              <a:tr h="220038">
                <a:tc>
                  <a:txBody>
                    <a:bodyPr/>
                    <a:lstStyle/>
                    <a:p>
                      <a:pPr marL="342900" indent="-342900" algn="ctr">
                        <a:buFont typeface="+mj-lt"/>
                        <a:buNone/>
                      </a:pPr>
                      <a:r>
                        <a:rPr lang="en-US" sz="1350" dirty="0" smtClean="0">
                          <a:solidFill>
                            <a:schemeClr val="tx1"/>
                          </a:solidFill>
                        </a:rPr>
                        <a:t>9</a:t>
                      </a:r>
                      <a:endParaRPr lang="en-US" sz="1350" dirty="0">
                        <a:solidFill>
                          <a:schemeClr val="tx1"/>
                        </a:solidFill>
                      </a:endParaRPr>
                    </a:p>
                  </a:txBody>
                  <a:tcPr/>
                </a:tc>
                <a:tc>
                  <a:txBody>
                    <a:bodyPr/>
                    <a:lstStyle/>
                    <a:p>
                      <a:pPr algn="just"/>
                      <a:r>
                        <a:rPr lang="en-US" sz="1350" dirty="0" smtClean="0"/>
                        <a:t>S. 45 – Registration of assignments</a:t>
                      </a:r>
                      <a:r>
                        <a:rPr lang="en-US" sz="1350" baseline="0" dirty="0" smtClean="0"/>
                        <a:t> and transmissions</a:t>
                      </a:r>
                      <a:endParaRPr lang="en-US" sz="1350" dirty="0"/>
                    </a:p>
                  </a:txBody>
                  <a:tcPr/>
                </a:tc>
                <a:tc>
                  <a:txBody>
                    <a:bodyPr/>
                    <a:lstStyle/>
                    <a:p>
                      <a:pPr algn="ctr"/>
                      <a:r>
                        <a:rPr lang="en-US" sz="1350" dirty="0" smtClean="0"/>
                        <a:t>15 </a:t>
                      </a:r>
                      <a:r>
                        <a:rPr lang="en-US" sz="1350" dirty="0" smtClean="0"/>
                        <a:t>&amp; </a:t>
                      </a:r>
                      <a:r>
                        <a:rPr lang="en-US" sz="1350" dirty="0" smtClean="0"/>
                        <a:t>22</a:t>
                      </a:r>
                      <a:endParaRPr lang="en-US" sz="135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3833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40A9F14-7CC6-6D43-827D-148B4E746D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9070" y="602015"/>
            <a:ext cx="1268964" cy="1002850"/>
          </a:xfrm>
          <a:prstGeom prst="rect">
            <a:avLst/>
          </a:prstGeom>
        </p:spPr>
      </p:pic>
      <p:cxnSp>
        <p:nvCxnSpPr>
          <p:cNvPr id="5" name="Straight Arrow Connector 4">
            <a:extLst>
              <a:ext uri="{FF2B5EF4-FFF2-40B4-BE49-F238E27FC236}">
                <a16:creationId xmlns:a16="http://schemas.microsoft.com/office/drawing/2014/main" id="{1F1A9D5A-6E26-EA49-91B1-265931453B62}"/>
              </a:ext>
            </a:extLst>
          </p:cNvPr>
          <p:cNvCxnSpPr>
            <a:cxnSpLocks/>
          </p:cNvCxnSpPr>
          <p:nvPr/>
        </p:nvCxnSpPr>
        <p:spPr>
          <a:xfrm>
            <a:off x="807584" y="1324313"/>
            <a:ext cx="9095392" cy="0"/>
          </a:xfrm>
          <a:prstGeom prst="straightConnector1">
            <a:avLst/>
          </a:prstGeom>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3552802985"/>
              </p:ext>
            </p:extLst>
          </p:nvPr>
        </p:nvGraphicFramePr>
        <p:xfrm>
          <a:off x="931506" y="1950973"/>
          <a:ext cx="10245013" cy="3040380"/>
        </p:xfrm>
        <a:graphic>
          <a:graphicData uri="http://schemas.openxmlformats.org/drawingml/2006/table">
            <a:tbl>
              <a:tblPr firstRow="1" bandRow="1">
                <a:tableStyleId>{5C22544A-7EE6-4342-B048-85BDC9FD1C3A}</a:tableStyleId>
              </a:tblPr>
              <a:tblGrid>
                <a:gridCol w="898273">
                  <a:extLst>
                    <a:ext uri="{9D8B030D-6E8A-4147-A177-3AD203B41FA5}">
                      <a16:colId xmlns:a16="http://schemas.microsoft.com/office/drawing/2014/main" val="3194532949"/>
                    </a:ext>
                  </a:extLst>
                </a:gridCol>
                <a:gridCol w="7964077">
                  <a:extLst>
                    <a:ext uri="{9D8B030D-6E8A-4147-A177-3AD203B41FA5}">
                      <a16:colId xmlns:a16="http://schemas.microsoft.com/office/drawing/2014/main" val="60978479"/>
                    </a:ext>
                  </a:extLst>
                </a:gridCol>
                <a:gridCol w="1382663">
                  <a:extLst>
                    <a:ext uri="{9D8B030D-6E8A-4147-A177-3AD203B41FA5}">
                      <a16:colId xmlns:a16="http://schemas.microsoft.com/office/drawing/2014/main" val="2837431910"/>
                    </a:ext>
                  </a:extLst>
                </a:gridCol>
              </a:tblGrid>
              <a:tr h="220038">
                <a:tc>
                  <a:txBody>
                    <a:bodyPr/>
                    <a:lstStyle/>
                    <a:p>
                      <a:pPr algn="just"/>
                      <a:endParaRPr lang="en-US" sz="1350" dirty="0"/>
                    </a:p>
                  </a:txBody>
                  <a:tcPr/>
                </a:tc>
                <a:tc gridSpan="2">
                  <a:txBody>
                    <a:bodyPr/>
                    <a:lstStyle/>
                    <a:p>
                      <a:pPr algn="just"/>
                      <a:r>
                        <a:rPr lang="en-US" sz="1350" dirty="0" smtClean="0"/>
                        <a:t>Rules</a:t>
                      </a:r>
                      <a:endParaRPr lang="en-US" sz="1350" dirty="0"/>
                    </a:p>
                  </a:txBody>
                  <a:tcPr/>
                </a:tc>
                <a:tc hMerge="1">
                  <a:txBody>
                    <a:bodyPr/>
                    <a:lstStyle/>
                    <a:p>
                      <a:pPr algn="ctr"/>
                      <a:endParaRPr lang="en-US" sz="1350" dirty="0"/>
                    </a:p>
                  </a:txBody>
                  <a:tcPr/>
                </a:tc>
                <a:extLst>
                  <a:ext uri="{0D108BD9-81ED-4DB2-BD59-A6C34878D82A}">
                    <a16:rowId xmlns:a16="http://schemas.microsoft.com/office/drawing/2014/main" val="3773405081"/>
                  </a:ext>
                </a:extLst>
              </a:tr>
              <a:tr h="829373">
                <a:tc>
                  <a:txBody>
                    <a:bodyPr/>
                    <a:lstStyle/>
                    <a:p>
                      <a:pPr marL="342900" indent="-342900" algn="ctr">
                        <a:buFont typeface="+mj-lt"/>
                        <a:buNone/>
                      </a:pPr>
                      <a:r>
                        <a:rPr lang="en-US" sz="1350" dirty="0" smtClean="0">
                          <a:solidFill>
                            <a:schemeClr val="tx1"/>
                          </a:solidFill>
                        </a:rPr>
                        <a:t>10</a:t>
                      </a:r>
                      <a:endParaRPr lang="en-US" sz="1350" dirty="0">
                        <a:solidFill>
                          <a:schemeClr val="tx1"/>
                        </a:solidFill>
                      </a:endParaRPr>
                    </a:p>
                  </a:txBody>
                  <a:tcPr/>
                </a:tc>
                <a:tc>
                  <a:txBody>
                    <a:bodyPr/>
                    <a:lstStyle/>
                    <a:p>
                      <a:pPr algn="just"/>
                      <a:r>
                        <a:rPr lang="en-US" sz="1350" dirty="0" smtClean="0"/>
                        <a:t>75 – Application for entry for</a:t>
                      </a:r>
                      <a:r>
                        <a:rPr lang="en-US" sz="1350" baseline="0" dirty="0" smtClean="0"/>
                        <a:t> admission and transmission; </a:t>
                      </a:r>
                    </a:p>
                    <a:p>
                      <a:pPr algn="just"/>
                      <a:r>
                        <a:rPr lang="en-US" sz="1350" baseline="0" dirty="0" smtClean="0"/>
                        <a:t>76 - Case accompanying application; </a:t>
                      </a:r>
                    </a:p>
                    <a:p>
                      <a:pPr algn="just"/>
                      <a:r>
                        <a:rPr lang="en-US" sz="1350" baseline="0" dirty="0" smtClean="0"/>
                        <a:t>77 - Proof of Title; </a:t>
                      </a:r>
                    </a:p>
                    <a:p>
                      <a:pPr algn="just"/>
                      <a:r>
                        <a:rPr lang="en-US" sz="1350" baseline="0" dirty="0" smtClean="0"/>
                        <a:t>78 - Impounding of Instruments &amp;</a:t>
                      </a:r>
                    </a:p>
                    <a:p>
                      <a:pPr algn="just"/>
                      <a:r>
                        <a:rPr lang="en-US" sz="1350" baseline="0" dirty="0" smtClean="0"/>
                        <a:t>79 - Assignment Involving transmission of money outside of India</a:t>
                      </a:r>
                      <a:endParaRPr lang="en-US" sz="1350" dirty="0"/>
                    </a:p>
                  </a:txBody>
                  <a:tcPr/>
                </a:tc>
                <a:tc>
                  <a:txBody>
                    <a:bodyPr/>
                    <a:lstStyle/>
                    <a:p>
                      <a:pPr algn="ctr"/>
                      <a:r>
                        <a:rPr lang="en-US" sz="1350" dirty="0" smtClean="0"/>
                        <a:t>14,15,16,17&amp;18</a:t>
                      </a:r>
                      <a:endParaRPr lang="en-US" sz="1350" dirty="0"/>
                    </a:p>
                  </a:txBody>
                  <a:tcPr/>
                </a:tc>
                <a:extLst>
                  <a:ext uri="{0D108BD9-81ED-4DB2-BD59-A6C34878D82A}">
                    <a16:rowId xmlns:a16="http://schemas.microsoft.com/office/drawing/2014/main" val="2570476569"/>
                  </a:ext>
                </a:extLst>
              </a:tr>
              <a:tr h="677039">
                <a:tc>
                  <a:txBody>
                    <a:bodyPr/>
                    <a:lstStyle/>
                    <a:p>
                      <a:pPr marL="342900" indent="-342900" algn="ctr">
                        <a:buFont typeface="+mj-lt"/>
                        <a:buNone/>
                      </a:pPr>
                      <a:r>
                        <a:rPr lang="en-US" sz="1350" dirty="0" smtClean="0">
                          <a:solidFill>
                            <a:schemeClr val="tx1"/>
                          </a:solidFill>
                        </a:rPr>
                        <a:t>11</a:t>
                      </a:r>
                      <a:endParaRPr lang="en-US" sz="1350" dirty="0">
                        <a:solidFill>
                          <a:schemeClr val="tx1"/>
                        </a:solidFill>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50" dirty="0" smtClean="0"/>
                        <a:t>80 – Application for Registrar’s direction as to advertisement</a:t>
                      </a:r>
                      <a:r>
                        <a:rPr lang="en-US" sz="1350" baseline="0" dirty="0" smtClean="0"/>
                        <a:t> of an assignment of a trademark without goodwill of the business</a:t>
                      </a:r>
                      <a:r>
                        <a:rPr lang="en-US" sz="1350" dirty="0" smtClean="0"/>
                        <a:t> </a:t>
                      </a:r>
                    </a:p>
                    <a:p>
                      <a:pPr marL="0" marR="0" indent="0" algn="just" defTabSz="457200" rtl="0" eaLnBrk="1" fontAlgn="auto" latinLnBrk="0" hangingPunct="1">
                        <a:lnSpc>
                          <a:spcPct val="100000"/>
                        </a:lnSpc>
                        <a:spcBef>
                          <a:spcPts val="0"/>
                        </a:spcBef>
                        <a:spcAft>
                          <a:spcPts val="0"/>
                        </a:spcAft>
                        <a:buClrTx/>
                        <a:buSzTx/>
                        <a:buFontTx/>
                        <a:buNone/>
                        <a:tabLst/>
                        <a:defRPr/>
                      </a:pPr>
                      <a:r>
                        <a:rPr lang="en-US" sz="1350" dirty="0" smtClean="0"/>
                        <a:t>81 – Application for entry of assignment without goodwill &amp;</a:t>
                      </a:r>
                    </a:p>
                    <a:p>
                      <a:pPr marL="0" marR="0" indent="0" algn="just" defTabSz="457200" rtl="0" eaLnBrk="1" fontAlgn="auto" latinLnBrk="0" hangingPunct="1">
                        <a:lnSpc>
                          <a:spcPct val="100000"/>
                        </a:lnSpc>
                        <a:spcBef>
                          <a:spcPts val="0"/>
                        </a:spcBef>
                        <a:spcAft>
                          <a:spcPts val="0"/>
                        </a:spcAft>
                        <a:buClrTx/>
                        <a:buSzTx/>
                        <a:buFontTx/>
                        <a:buNone/>
                        <a:tabLst/>
                        <a:defRPr/>
                      </a:pPr>
                      <a:r>
                        <a:rPr lang="en-US" sz="1350" dirty="0" smtClean="0"/>
                        <a:t>82 – Separate registration</a:t>
                      </a:r>
                    </a:p>
                  </a:txBody>
                  <a:tcPr/>
                </a:tc>
                <a:tc>
                  <a:txBody>
                    <a:bodyPr/>
                    <a:lstStyle/>
                    <a:p>
                      <a:pPr algn="ctr"/>
                      <a:r>
                        <a:rPr lang="en-US" sz="1350" dirty="0" smtClean="0"/>
                        <a:t>19,20&amp;21</a:t>
                      </a:r>
                      <a:endParaRPr lang="en-US" sz="1350" dirty="0"/>
                    </a:p>
                  </a:txBody>
                  <a:tcPr/>
                </a:tc>
                <a:extLst>
                  <a:ext uri="{0D108BD9-81ED-4DB2-BD59-A6C34878D82A}">
                    <a16:rowId xmlns:a16="http://schemas.microsoft.com/office/drawing/2014/main" val="2272698779"/>
                  </a:ext>
                </a:extLst>
              </a:tr>
              <a:tr h="524706">
                <a:tc>
                  <a:txBody>
                    <a:bodyPr/>
                    <a:lstStyle/>
                    <a:p>
                      <a:pPr marL="342900" indent="-342900" algn="ctr">
                        <a:buFont typeface="+mj-lt"/>
                        <a:buNone/>
                      </a:pPr>
                      <a:r>
                        <a:rPr lang="en-US" sz="1350" dirty="0" smtClean="0">
                          <a:solidFill>
                            <a:schemeClr val="tx1"/>
                          </a:solidFill>
                        </a:rPr>
                        <a:t>12</a:t>
                      </a:r>
                      <a:endParaRPr lang="en-US" sz="1350" dirty="0">
                        <a:solidFill>
                          <a:schemeClr val="tx1"/>
                        </a:solidFill>
                      </a:endParaRP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350" dirty="0" smtClean="0"/>
                        <a:t>83 – Registrar’s certificate or approval as to certain assignment</a:t>
                      </a:r>
                      <a:r>
                        <a:rPr lang="en-US" sz="1350" baseline="0" dirty="0" smtClean="0"/>
                        <a:t> and transmissions</a:t>
                      </a:r>
                      <a:endParaRPr lang="en-US" sz="1350" dirty="0" smtClean="0"/>
                    </a:p>
                    <a:p>
                      <a:pPr marL="0" marR="0" indent="0" algn="just" defTabSz="457200" rtl="0" eaLnBrk="1" fontAlgn="auto" latinLnBrk="0" hangingPunct="1">
                        <a:lnSpc>
                          <a:spcPct val="100000"/>
                        </a:lnSpc>
                        <a:spcBef>
                          <a:spcPts val="0"/>
                        </a:spcBef>
                        <a:spcAft>
                          <a:spcPts val="0"/>
                        </a:spcAft>
                        <a:buClrTx/>
                        <a:buSzTx/>
                        <a:buFontTx/>
                        <a:buNone/>
                        <a:tabLst/>
                        <a:defRPr/>
                      </a:pPr>
                      <a:r>
                        <a:rPr lang="en-US" sz="1350" baseline="0" dirty="0" smtClean="0"/>
                        <a:t>84 – Entry in register, of particulars of assignment &amp;</a:t>
                      </a:r>
                    </a:p>
                    <a:p>
                      <a:pPr marL="0" marR="0" indent="0" algn="just" defTabSz="457200" rtl="0" eaLnBrk="1" fontAlgn="auto" latinLnBrk="0" hangingPunct="1">
                        <a:lnSpc>
                          <a:spcPct val="100000"/>
                        </a:lnSpc>
                        <a:spcBef>
                          <a:spcPts val="0"/>
                        </a:spcBef>
                        <a:spcAft>
                          <a:spcPts val="0"/>
                        </a:spcAft>
                        <a:buClrTx/>
                        <a:buSzTx/>
                        <a:buFontTx/>
                        <a:buNone/>
                        <a:tabLst/>
                        <a:defRPr/>
                      </a:pPr>
                      <a:r>
                        <a:rPr lang="en-US" sz="1350" baseline="0" dirty="0" smtClean="0"/>
                        <a:t>85 – Registration of assignment to a company under Section 46</a:t>
                      </a:r>
                      <a:endParaRPr lang="en-US" sz="1350" dirty="0" smtClean="0"/>
                    </a:p>
                  </a:txBody>
                  <a:tcPr/>
                </a:tc>
                <a:tc>
                  <a:txBody>
                    <a:bodyPr/>
                    <a:lstStyle/>
                    <a:p>
                      <a:pPr algn="ctr"/>
                      <a:r>
                        <a:rPr lang="en-US" sz="1350" smtClean="0"/>
                        <a:t>22, 23 </a:t>
                      </a:r>
                      <a:r>
                        <a:rPr lang="en-US" sz="1350" smtClean="0"/>
                        <a:t>&amp; </a:t>
                      </a:r>
                      <a:r>
                        <a:rPr lang="en-US" sz="1350" smtClean="0"/>
                        <a:t>24</a:t>
                      </a:r>
                      <a:endParaRPr lang="en-US" sz="1350" dirty="0"/>
                    </a:p>
                  </a:txBody>
                  <a:tcPr/>
                </a:tc>
                <a:extLst>
                  <a:ext uri="{0D108BD9-81ED-4DB2-BD59-A6C34878D82A}">
                    <a16:rowId xmlns:a16="http://schemas.microsoft.com/office/drawing/2014/main" val="11766831"/>
                  </a:ext>
                </a:extLst>
              </a:tr>
            </a:tbl>
          </a:graphicData>
        </a:graphic>
      </p:graphicFrame>
    </p:spTree>
    <p:extLst>
      <p:ext uri="{BB962C8B-B14F-4D97-AF65-F5344CB8AC3E}">
        <p14:creationId xmlns:p14="http://schemas.microsoft.com/office/powerpoint/2010/main" val="4265044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2A58D9-7939-F14D-BF0B-424874C6FAE1}"/>
              </a:ext>
            </a:extLst>
          </p:cNvPr>
          <p:cNvSpPr txBox="1"/>
          <p:nvPr/>
        </p:nvSpPr>
        <p:spPr>
          <a:xfrm>
            <a:off x="815757" y="684748"/>
            <a:ext cx="9528545" cy="1246495"/>
          </a:xfrm>
          <a:prstGeom prst="rect">
            <a:avLst/>
          </a:prstGeom>
          <a:noFill/>
        </p:spPr>
        <p:txBody>
          <a:bodyPr wrap="square" rtlCol="0">
            <a:spAutoFit/>
          </a:bodyPr>
          <a:lstStyle/>
          <a:p>
            <a:pPr algn="ctr"/>
            <a:r>
              <a:rPr lang="en-US" sz="2500" i="1" u="sng" dirty="0"/>
              <a:t>POWER OF REGISTERED PROPRIETOR TO ASSIGN AND GIVE RECEIPTS </a:t>
            </a:r>
          </a:p>
          <a:p>
            <a:pPr algn="ctr"/>
            <a:r>
              <a:rPr lang="en-US" sz="2500" b="1" i="1" u="sng" dirty="0"/>
              <a:t>SECTION-37</a:t>
            </a:r>
          </a:p>
        </p:txBody>
      </p:sp>
      <p:sp>
        <p:nvSpPr>
          <p:cNvPr id="3" name="TextBox 2">
            <a:extLst>
              <a:ext uri="{FF2B5EF4-FFF2-40B4-BE49-F238E27FC236}">
                <a16:creationId xmlns:a16="http://schemas.microsoft.com/office/drawing/2014/main" id="{DF8338F9-640B-D942-B02E-286DF1DE4AD5}"/>
              </a:ext>
            </a:extLst>
          </p:cNvPr>
          <p:cNvSpPr txBox="1"/>
          <p:nvPr/>
        </p:nvSpPr>
        <p:spPr>
          <a:xfrm>
            <a:off x="2494945" y="2668814"/>
            <a:ext cx="1828800" cy="1828800"/>
          </a:xfrm>
          <a:prstGeom prst="rect">
            <a:avLst/>
          </a:prstGeom>
          <a:noFill/>
        </p:spPr>
        <p:txBody>
          <a:bodyPr wrap="square" rtlCol="0">
            <a:spAutoFit/>
          </a:bodyPr>
          <a:lstStyle/>
          <a:p>
            <a:pPr algn="l"/>
            <a:endParaRPr lang="en-US" dirty="0"/>
          </a:p>
        </p:txBody>
      </p:sp>
      <p:sp>
        <p:nvSpPr>
          <p:cNvPr id="9" name="Rectangle: Top Corners Rounded 8">
            <a:extLst>
              <a:ext uri="{FF2B5EF4-FFF2-40B4-BE49-F238E27FC236}">
                <a16:creationId xmlns:a16="http://schemas.microsoft.com/office/drawing/2014/main" id="{3242FE3C-FBD2-B541-BCAE-D2FE7CD3CAFA}"/>
              </a:ext>
            </a:extLst>
          </p:cNvPr>
          <p:cNvSpPr/>
          <p:nvPr/>
        </p:nvSpPr>
        <p:spPr>
          <a:xfrm>
            <a:off x="969111" y="1993560"/>
            <a:ext cx="6212437" cy="3990824"/>
          </a:xfrm>
          <a:prstGeom prst="round2SameRect">
            <a:avLst>
              <a:gd name="adj1" fmla="val 26517"/>
              <a:gd name="adj2"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A8D1168-2A8B-7540-B8FF-D84CCC89D294}"/>
              </a:ext>
            </a:extLst>
          </p:cNvPr>
          <p:cNvSpPr txBox="1"/>
          <p:nvPr/>
        </p:nvSpPr>
        <p:spPr>
          <a:xfrm>
            <a:off x="1317690" y="2274838"/>
            <a:ext cx="5515278" cy="3554819"/>
          </a:xfrm>
          <a:prstGeom prst="rect">
            <a:avLst/>
          </a:prstGeom>
          <a:noFill/>
        </p:spPr>
        <p:txBody>
          <a:bodyPr wrap="square" rtlCol="0">
            <a:spAutoFit/>
          </a:bodyPr>
          <a:lstStyle/>
          <a:p>
            <a:pPr marL="285750" indent="-285750" algn="just">
              <a:buFont typeface="Arial" panose="020B0604020202020204" pitchFamily="34" charset="0"/>
              <a:buChar char="•"/>
            </a:pPr>
            <a:r>
              <a:rPr lang="en-US" sz="2500" b="1" dirty="0">
                <a:solidFill>
                  <a:schemeClr val="bg1"/>
                </a:solidFill>
                <a:latin typeface="Garamond" panose="02020404030301010803" pitchFamily="18" charset="0"/>
                <a:cs typeface="Malayalam Sangam MN" pitchFamily="2" charset="0"/>
              </a:rPr>
              <a:t>The Registered owner/ Proprietor of a registered  Trademark can assign his rights in Trademark to any other Person.</a:t>
            </a:r>
          </a:p>
          <a:p>
            <a:pPr marL="285750" indent="-285750" algn="just">
              <a:buFont typeface="Arial" panose="020B0604020202020204" pitchFamily="34" charset="0"/>
              <a:buChar char="•"/>
            </a:pPr>
            <a:endParaRPr lang="en-US" sz="2500" b="1" dirty="0">
              <a:solidFill>
                <a:schemeClr val="bg1"/>
              </a:solidFill>
              <a:latin typeface="Garamond" panose="02020404030301010803" pitchFamily="18" charset="0"/>
              <a:cs typeface="Malayalam Sangam MN" pitchFamily="2" charset="0"/>
            </a:endParaRPr>
          </a:p>
          <a:p>
            <a:pPr marL="285750" indent="-285750" algn="just">
              <a:buFont typeface="Arial" panose="020B0604020202020204" pitchFamily="34" charset="0"/>
              <a:buChar char="•"/>
            </a:pPr>
            <a:endParaRPr lang="en-US" sz="2500" b="1" dirty="0">
              <a:solidFill>
                <a:schemeClr val="bg1"/>
              </a:solidFill>
              <a:latin typeface="Garamond" panose="02020404030301010803" pitchFamily="18" charset="0"/>
              <a:cs typeface="Malayalam Sangam MN" pitchFamily="2" charset="0"/>
            </a:endParaRPr>
          </a:p>
          <a:p>
            <a:pPr marL="285750" indent="-285750" algn="just">
              <a:buFont typeface="Arial" panose="020B0604020202020204" pitchFamily="34" charset="0"/>
              <a:buChar char="•"/>
            </a:pPr>
            <a:r>
              <a:rPr lang="en-US" sz="2500" b="1" dirty="0">
                <a:solidFill>
                  <a:schemeClr val="bg1"/>
                </a:solidFill>
                <a:latin typeface="Garamond" panose="02020404030301010803" pitchFamily="18" charset="0"/>
                <a:cs typeface="Malayalam Sangam MN" pitchFamily="2" charset="0"/>
              </a:rPr>
              <a:t>This includes the right of Proprietor to assign the trademark for any consideration and to give receipt </a:t>
            </a:r>
          </a:p>
        </p:txBody>
      </p:sp>
      <p:pic>
        <p:nvPicPr>
          <p:cNvPr id="12" name="Picture 12">
            <a:extLst>
              <a:ext uri="{FF2B5EF4-FFF2-40B4-BE49-F238E27FC236}">
                <a16:creationId xmlns:a16="http://schemas.microsoft.com/office/drawing/2014/main" id="{1CF9DB2F-B5C2-6A45-8544-41710CECA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897" y="1768929"/>
            <a:ext cx="3974627" cy="4404323"/>
          </a:xfrm>
          <a:prstGeom prst="rect">
            <a:avLst/>
          </a:prstGeom>
        </p:spPr>
      </p:pic>
      <p:pic>
        <p:nvPicPr>
          <p:cNvPr id="4" name="Picture 4">
            <a:extLst>
              <a:ext uri="{FF2B5EF4-FFF2-40B4-BE49-F238E27FC236}">
                <a16:creationId xmlns:a16="http://schemas.microsoft.com/office/drawing/2014/main" id="{5343EE10-288F-7B46-9894-5E980B3F26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4302" y="603591"/>
            <a:ext cx="1330476" cy="1246495"/>
          </a:xfrm>
          <a:prstGeom prst="rect">
            <a:avLst/>
          </a:prstGeom>
        </p:spPr>
      </p:pic>
    </p:spTree>
    <p:extLst>
      <p:ext uri="{BB962C8B-B14F-4D97-AF65-F5344CB8AC3E}">
        <p14:creationId xmlns:p14="http://schemas.microsoft.com/office/powerpoint/2010/main" val="133833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2D78-88A5-4015-412E-7EB5E44FEBFE}"/>
              </a:ext>
            </a:extLst>
          </p:cNvPr>
          <p:cNvSpPr>
            <a:spLocks noGrp="1"/>
          </p:cNvSpPr>
          <p:nvPr>
            <p:ph type="title"/>
          </p:nvPr>
        </p:nvSpPr>
        <p:spPr>
          <a:xfrm>
            <a:off x="950569" y="876299"/>
            <a:ext cx="9738598" cy="1303867"/>
          </a:xfrm>
        </p:spPr>
        <p:txBody>
          <a:bodyPr>
            <a:normAutofit/>
          </a:bodyPr>
          <a:lstStyle/>
          <a:p>
            <a:r>
              <a:rPr lang="en-US" sz="2200" i="1" dirty="0"/>
              <a:t>ASSIGNABILITY AND TRANSMISSIBILITY OF REGISTERED TRADEMARKS</a:t>
            </a:r>
            <a:r>
              <a:rPr lang="en-US" sz="2200" dirty="0"/>
              <a:t/>
            </a:r>
            <a:br>
              <a:rPr lang="en-US" sz="2200" dirty="0"/>
            </a:br>
            <a:r>
              <a:rPr lang="en-US" sz="2200" b="1" i="1" u="sng" dirty="0"/>
              <a:t>SECTION-38</a:t>
            </a:r>
            <a:endParaRPr lang="en-IN" sz="2200" b="1" i="1" u="sng" dirty="0"/>
          </a:p>
        </p:txBody>
      </p:sp>
      <p:pic>
        <p:nvPicPr>
          <p:cNvPr id="5" name="Content Placeholder 4">
            <a:extLst>
              <a:ext uri="{FF2B5EF4-FFF2-40B4-BE49-F238E27FC236}">
                <a16:creationId xmlns:a16="http://schemas.microsoft.com/office/drawing/2014/main" id="{E06F748A-A5DF-6CFB-9A0F-15D525880C8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05798" y="587261"/>
            <a:ext cx="1875284" cy="1222685"/>
          </a:xfrm>
        </p:spPr>
      </p:pic>
      <p:sp>
        <p:nvSpPr>
          <p:cNvPr id="4" name="Rectangle 3">
            <a:extLst>
              <a:ext uri="{FF2B5EF4-FFF2-40B4-BE49-F238E27FC236}">
                <a16:creationId xmlns:a16="http://schemas.microsoft.com/office/drawing/2014/main" id="{4B12CF9B-0F9A-8A47-8E7B-4D42FCE0346A}"/>
              </a:ext>
            </a:extLst>
          </p:cNvPr>
          <p:cNvSpPr/>
          <p:nvPr/>
        </p:nvSpPr>
        <p:spPr>
          <a:xfrm>
            <a:off x="950568" y="2667607"/>
            <a:ext cx="6382169" cy="313266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3EBB793-C66C-414C-AB53-7B9628A76828}"/>
              </a:ext>
            </a:extLst>
          </p:cNvPr>
          <p:cNvSpPr txBox="1"/>
          <p:nvPr/>
        </p:nvSpPr>
        <p:spPr>
          <a:xfrm>
            <a:off x="1209826" y="2925838"/>
            <a:ext cx="5623984" cy="2015936"/>
          </a:xfrm>
          <a:prstGeom prst="rect">
            <a:avLst/>
          </a:prstGeom>
          <a:noFill/>
        </p:spPr>
        <p:txBody>
          <a:bodyPr wrap="square" rtlCol="0">
            <a:spAutoFit/>
          </a:bodyPr>
          <a:lstStyle/>
          <a:p>
            <a:pPr algn="ctr"/>
            <a:r>
              <a:rPr lang="en-US" sz="2500" b="1" dirty="0">
                <a:solidFill>
                  <a:schemeClr val="bg1"/>
                </a:solidFill>
              </a:rPr>
              <a:t>A registered trademark can be transferred with or without the goodwill of the business, Either  all the goods or services of the registered trademark or some of the goods or services.</a:t>
            </a:r>
          </a:p>
        </p:txBody>
      </p:sp>
      <p:pic>
        <p:nvPicPr>
          <p:cNvPr id="7" name="Picture 7">
            <a:extLst>
              <a:ext uri="{FF2B5EF4-FFF2-40B4-BE49-F238E27FC236}">
                <a16:creationId xmlns:a16="http://schemas.microsoft.com/office/drawing/2014/main" id="{511AFEAA-6899-2841-B4F1-897106CBC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833" y="2098984"/>
            <a:ext cx="3809999" cy="3882717"/>
          </a:xfrm>
          <a:prstGeom prst="rect">
            <a:avLst/>
          </a:prstGeom>
        </p:spPr>
      </p:pic>
    </p:spTree>
    <p:extLst>
      <p:ext uri="{BB962C8B-B14F-4D97-AF65-F5344CB8AC3E}">
        <p14:creationId xmlns:p14="http://schemas.microsoft.com/office/powerpoint/2010/main" val="4283513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2D78-88A5-4015-412E-7EB5E44FEBFE}"/>
              </a:ext>
            </a:extLst>
          </p:cNvPr>
          <p:cNvSpPr>
            <a:spLocks noGrp="1"/>
          </p:cNvSpPr>
          <p:nvPr>
            <p:ph type="title"/>
          </p:nvPr>
        </p:nvSpPr>
        <p:spPr>
          <a:xfrm>
            <a:off x="1295402" y="982132"/>
            <a:ext cx="9055229" cy="1303867"/>
          </a:xfrm>
        </p:spPr>
        <p:txBody>
          <a:bodyPr>
            <a:normAutofit fontScale="90000"/>
          </a:bodyPr>
          <a:lstStyle/>
          <a:p>
            <a:r>
              <a:rPr lang="en-US" sz="3600" b="1" dirty="0">
                <a:effectLst/>
                <a:cs typeface="Times New Roman" panose="02020603050405020304" pitchFamily="18" charset="0"/>
              </a:rPr>
              <a:t>THE TRADE MARKS ACT, 1999</a:t>
            </a:r>
            <a:r>
              <a:rPr lang="en-IN" sz="3200" dirty="0"/>
              <a:t/>
            </a:r>
            <a:br>
              <a:rPr lang="en-IN" sz="3200" dirty="0"/>
            </a:br>
            <a:r>
              <a:rPr lang="en-IN" sz="2200" dirty="0"/>
              <a:t>SECTION 39- </a:t>
            </a:r>
            <a:r>
              <a:rPr lang="en-US" sz="2200" dirty="0"/>
              <a:t>ASSIGNABILITY AND TRANSMISSIBILITY OF UNREGISTERED TRADE MARKS</a:t>
            </a:r>
            <a:endParaRPr lang="en-IN" sz="2200" dirty="0"/>
          </a:p>
        </p:txBody>
      </p:sp>
      <p:pic>
        <p:nvPicPr>
          <p:cNvPr id="5" name="Content Placeholder 4">
            <a:extLst>
              <a:ext uri="{FF2B5EF4-FFF2-40B4-BE49-F238E27FC236}">
                <a16:creationId xmlns:a16="http://schemas.microsoft.com/office/drawing/2014/main" id="{E06F748A-A5DF-6CFB-9A0F-15D525880C8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05798" y="587261"/>
            <a:ext cx="1875284" cy="1222685"/>
          </a:xfrm>
        </p:spPr>
      </p:pic>
      <p:sp>
        <p:nvSpPr>
          <p:cNvPr id="3" name="TextBox 2">
            <a:extLst>
              <a:ext uri="{FF2B5EF4-FFF2-40B4-BE49-F238E27FC236}">
                <a16:creationId xmlns:a16="http://schemas.microsoft.com/office/drawing/2014/main" id="{783F22DA-9605-43E7-640E-CC47D8ACEC4C}"/>
              </a:ext>
            </a:extLst>
          </p:cNvPr>
          <p:cNvSpPr txBox="1"/>
          <p:nvPr/>
        </p:nvSpPr>
        <p:spPr>
          <a:xfrm>
            <a:off x="1836578" y="3339729"/>
            <a:ext cx="9601196" cy="1715213"/>
          </a:xfrm>
          <a:prstGeom prst="rect">
            <a:avLst/>
          </a:prstGeom>
          <a:noFill/>
        </p:spPr>
        <p:txBody>
          <a:bodyPr wrap="square" rtlCol="0">
            <a:spAutoFit/>
          </a:bodyPr>
          <a:lstStyle/>
          <a:p>
            <a:pPr>
              <a:lnSpc>
                <a:spcPct val="150000"/>
              </a:lnSpc>
            </a:pPr>
            <a:r>
              <a:rPr lang="en-US" dirty="0">
                <a:effectLst/>
                <a:latin typeface="+mj-lt"/>
              </a:rPr>
              <a:t>An unregistered trade mark </a:t>
            </a:r>
          </a:p>
          <a:p>
            <a:pPr marL="285750" indent="-285750">
              <a:lnSpc>
                <a:spcPct val="150000"/>
              </a:lnSpc>
              <a:buFont typeface="Arial" panose="020B0604020202020204" pitchFamily="34" charset="0"/>
              <a:buChar char="•"/>
            </a:pPr>
            <a:r>
              <a:rPr lang="en-US" b="1" i="1" dirty="0">
                <a:effectLst/>
                <a:latin typeface="+mj-lt"/>
              </a:rPr>
              <a:t>may be </a:t>
            </a:r>
            <a:r>
              <a:rPr lang="en-US" dirty="0">
                <a:effectLst/>
                <a:latin typeface="+mj-lt"/>
              </a:rPr>
              <a:t>assigned/transmitted,</a:t>
            </a:r>
          </a:p>
          <a:p>
            <a:pPr marL="285750" indent="-285750">
              <a:lnSpc>
                <a:spcPct val="150000"/>
              </a:lnSpc>
              <a:buFont typeface="Arial" panose="020B0604020202020204" pitchFamily="34" charset="0"/>
              <a:buChar char="•"/>
            </a:pPr>
            <a:r>
              <a:rPr lang="en-US" b="1" i="1" dirty="0">
                <a:latin typeface="+mj-lt"/>
              </a:rPr>
              <a:t>w</a:t>
            </a:r>
            <a:r>
              <a:rPr lang="en-US" b="1" i="1" dirty="0">
                <a:effectLst/>
                <a:latin typeface="+mj-lt"/>
              </a:rPr>
              <a:t>ith/without </a:t>
            </a:r>
            <a:r>
              <a:rPr lang="en-US" dirty="0">
                <a:effectLst/>
                <a:latin typeface="+mj-lt"/>
              </a:rPr>
              <a:t>the goodwill </a:t>
            </a:r>
          </a:p>
          <a:p>
            <a:pPr>
              <a:lnSpc>
                <a:spcPct val="150000"/>
              </a:lnSpc>
            </a:pPr>
            <a:r>
              <a:rPr lang="en-US" dirty="0">
                <a:effectLst/>
                <a:latin typeface="+mj-lt"/>
              </a:rPr>
              <a:t>of the business concerned.</a:t>
            </a:r>
            <a:endParaRPr lang="en-IN" dirty="0">
              <a:latin typeface="+mj-lt"/>
            </a:endParaRPr>
          </a:p>
        </p:txBody>
      </p:sp>
      <p:pic>
        <p:nvPicPr>
          <p:cNvPr id="6" name="Picture 5">
            <a:extLst>
              <a:ext uri="{FF2B5EF4-FFF2-40B4-BE49-F238E27FC236}">
                <a16:creationId xmlns:a16="http://schemas.microsoft.com/office/drawing/2014/main" id="{592991F7-F681-1349-0319-70D6EEA40896}"/>
              </a:ext>
            </a:extLst>
          </p:cNvPr>
          <p:cNvPicPr>
            <a:picLocks noChangeAspect="1"/>
          </p:cNvPicPr>
          <p:nvPr/>
        </p:nvPicPr>
        <p:blipFill rotWithShape="1">
          <a:blip r:embed="rId3">
            <a:extLst>
              <a:ext uri="{28A0092B-C50C-407E-A947-70E740481C1C}">
                <a14:useLocalDpi xmlns:a14="http://schemas.microsoft.com/office/drawing/2010/main" val="0"/>
              </a:ext>
            </a:extLst>
          </a:blip>
          <a:srcRect t="38493"/>
          <a:stretch/>
        </p:blipFill>
        <p:spPr>
          <a:xfrm>
            <a:off x="5980922" y="3066093"/>
            <a:ext cx="5012153" cy="2262487"/>
          </a:xfrm>
          <a:prstGeom prst="rect">
            <a:avLst/>
          </a:prstGeom>
        </p:spPr>
      </p:pic>
    </p:spTree>
    <p:extLst>
      <p:ext uri="{BB962C8B-B14F-4D97-AF65-F5344CB8AC3E}">
        <p14:creationId xmlns:p14="http://schemas.microsoft.com/office/powerpoint/2010/main" val="4283513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2D78-88A5-4015-412E-7EB5E44FEBFE}"/>
              </a:ext>
            </a:extLst>
          </p:cNvPr>
          <p:cNvSpPr>
            <a:spLocks noGrp="1"/>
          </p:cNvSpPr>
          <p:nvPr>
            <p:ph type="title"/>
          </p:nvPr>
        </p:nvSpPr>
        <p:spPr>
          <a:xfrm>
            <a:off x="1295402" y="982132"/>
            <a:ext cx="9434802" cy="1303867"/>
          </a:xfrm>
        </p:spPr>
        <p:txBody>
          <a:bodyPr>
            <a:normAutofit fontScale="90000"/>
          </a:bodyPr>
          <a:lstStyle/>
          <a:p>
            <a:r>
              <a:rPr lang="en-US" sz="4400" b="1" dirty="0">
                <a:effectLst/>
                <a:cs typeface="Times New Roman" panose="02020603050405020304" pitchFamily="18" charset="0"/>
              </a:rPr>
              <a:t>THE TRADE MARKS ACT, 1999</a:t>
            </a:r>
            <a:br>
              <a:rPr lang="en-US" sz="4400" b="1" dirty="0">
                <a:effectLst/>
                <a:cs typeface="Times New Roman" panose="02020603050405020304" pitchFamily="18" charset="0"/>
              </a:rPr>
            </a:br>
            <a:r>
              <a:rPr lang="en-US" sz="2000" b="1" dirty="0">
                <a:effectLst/>
                <a:cs typeface="Times New Roman" panose="02020603050405020304" pitchFamily="18" charset="0"/>
              </a:rPr>
              <a:t>SECTION 40 - </a:t>
            </a:r>
            <a:r>
              <a:rPr lang="en-US" sz="2000" dirty="0">
                <a:effectLst/>
              </a:rPr>
              <a:t>RESTRICTION ON ASSIGNMENT OR TRANSMISSION WHERE MULTIPLE EXCLUSIVE RIGHTS WOULD BE CREATED.</a:t>
            </a:r>
            <a:endParaRPr lang="en-IN" sz="2000" dirty="0"/>
          </a:p>
        </p:txBody>
      </p:sp>
      <p:pic>
        <p:nvPicPr>
          <p:cNvPr id="5" name="Content Placeholder 4">
            <a:extLst>
              <a:ext uri="{FF2B5EF4-FFF2-40B4-BE49-F238E27FC236}">
                <a16:creationId xmlns:a16="http://schemas.microsoft.com/office/drawing/2014/main" id="{E06F748A-A5DF-6CFB-9A0F-15D525880C8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05798" y="587261"/>
            <a:ext cx="1875284" cy="1222685"/>
          </a:xfrm>
        </p:spPr>
      </p:pic>
      <p:sp>
        <p:nvSpPr>
          <p:cNvPr id="6" name="TextBox 5">
            <a:extLst>
              <a:ext uri="{FF2B5EF4-FFF2-40B4-BE49-F238E27FC236}">
                <a16:creationId xmlns:a16="http://schemas.microsoft.com/office/drawing/2014/main" id="{46B91F45-457E-BA46-C869-5D30B5C0616F}"/>
              </a:ext>
            </a:extLst>
          </p:cNvPr>
          <p:cNvSpPr txBox="1"/>
          <p:nvPr/>
        </p:nvSpPr>
        <p:spPr>
          <a:xfrm>
            <a:off x="1211425" y="2864498"/>
            <a:ext cx="6747587" cy="2236125"/>
          </a:xfrm>
          <a:prstGeom prst="rect">
            <a:avLst/>
          </a:prstGeom>
          <a:noFill/>
        </p:spPr>
        <p:txBody>
          <a:bodyPr wrap="square" rtlCol="0">
            <a:spAutoFit/>
          </a:bodyPr>
          <a:lstStyle/>
          <a:p>
            <a:pPr>
              <a:lnSpc>
                <a:spcPct val="107000"/>
              </a:lnSpc>
              <a:spcAft>
                <a:spcPts val="800"/>
              </a:spcAft>
            </a:pPr>
            <a:r>
              <a:rPr lang="en-IN" sz="1600" dirty="0">
                <a:latin typeface="+mj-lt"/>
                <a:ea typeface="Calibri" panose="020F0502020204030204" pitchFamily="34" charset="0"/>
                <a:cs typeface="Times New Roman" panose="02020603050405020304" pitchFamily="18" charset="0"/>
              </a:rPr>
              <a:t>The trademark cannot be assigned or transmitted</a:t>
            </a:r>
          </a:p>
          <a:p>
            <a:pPr>
              <a:lnSpc>
                <a:spcPct val="107000"/>
              </a:lnSpc>
              <a:spcAft>
                <a:spcPts val="800"/>
              </a:spcAft>
            </a:pPr>
            <a:r>
              <a:rPr lang="en-IN" sz="1600" dirty="0">
                <a:latin typeface="+mj-lt"/>
                <a:ea typeface="Calibri" panose="020F0502020204030204" pitchFamily="34" charset="0"/>
                <a:cs typeface="Times New Roman" panose="02020603050405020304" pitchFamily="18" charset="0"/>
              </a:rPr>
              <a:t>When there results a case in which the assignment results in rights given to more than one person with relation to the same good or service/same description of goods and service or associated goods and services</a:t>
            </a:r>
          </a:p>
          <a:p>
            <a:pPr>
              <a:lnSpc>
                <a:spcPct val="107000"/>
              </a:lnSpc>
              <a:spcAft>
                <a:spcPts val="800"/>
              </a:spcAft>
            </a:pPr>
            <a:r>
              <a:rPr lang="en-US" sz="1600" dirty="0">
                <a:latin typeface="+mj-lt"/>
                <a:ea typeface="Calibri" panose="020F0502020204030204" pitchFamily="34" charset="0"/>
                <a:cs typeface="Times New Roman" panose="02020603050405020304" pitchFamily="18" charset="0"/>
              </a:rPr>
              <a:t>Of similar trademarks that is likely to deceive or cause confusion unless the exclusive rights have regards to limitations imposed thereon.</a:t>
            </a:r>
            <a:endParaRPr lang="en-US" sz="16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IN" sz="1600" dirty="0">
              <a:latin typeface="+mj-lt"/>
            </a:endParaRPr>
          </a:p>
        </p:txBody>
      </p:sp>
      <p:pic>
        <p:nvPicPr>
          <p:cNvPr id="7" name="Picture 6">
            <a:extLst>
              <a:ext uri="{FF2B5EF4-FFF2-40B4-BE49-F238E27FC236}">
                <a16:creationId xmlns:a16="http://schemas.microsoft.com/office/drawing/2014/main" id="{179DC55F-CFB4-0B29-1F86-61C179A568F1}"/>
              </a:ext>
            </a:extLst>
          </p:cNvPr>
          <p:cNvPicPr>
            <a:picLocks noChangeAspect="1"/>
          </p:cNvPicPr>
          <p:nvPr/>
        </p:nvPicPr>
        <p:blipFill rotWithShape="1">
          <a:blip r:embed="rId3"/>
          <a:srcRect l="32784" r="20877" b="26599"/>
          <a:stretch/>
        </p:blipFill>
        <p:spPr>
          <a:xfrm>
            <a:off x="7959012" y="2864498"/>
            <a:ext cx="3474466" cy="2649895"/>
          </a:xfrm>
          <a:prstGeom prst="rect">
            <a:avLst/>
          </a:prstGeom>
        </p:spPr>
      </p:pic>
    </p:spTree>
    <p:extLst>
      <p:ext uri="{BB962C8B-B14F-4D97-AF65-F5344CB8AC3E}">
        <p14:creationId xmlns:p14="http://schemas.microsoft.com/office/powerpoint/2010/main" val="1194414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2D78-88A5-4015-412E-7EB5E44FEBFE}"/>
              </a:ext>
            </a:extLst>
          </p:cNvPr>
          <p:cNvSpPr>
            <a:spLocks noGrp="1"/>
          </p:cNvSpPr>
          <p:nvPr>
            <p:ph type="title"/>
          </p:nvPr>
        </p:nvSpPr>
        <p:spPr>
          <a:xfrm>
            <a:off x="1295402" y="982132"/>
            <a:ext cx="9434802" cy="1303867"/>
          </a:xfrm>
        </p:spPr>
        <p:txBody>
          <a:bodyPr>
            <a:normAutofit fontScale="90000"/>
          </a:bodyPr>
          <a:lstStyle/>
          <a:p>
            <a:r>
              <a:rPr lang="en-US" sz="4400" b="1" dirty="0">
                <a:effectLst/>
                <a:cs typeface="Times New Roman" panose="02020603050405020304" pitchFamily="18" charset="0"/>
              </a:rPr>
              <a:t>THE TRADE MARKS ACT, 1999</a:t>
            </a:r>
            <a:br>
              <a:rPr lang="en-US" sz="4400" b="1" dirty="0">
                <a:effectLst/>
                <a:cs typeface="Times New Roman" panose="02020603050405020304" pitchFamily="18" charset="0"/>
              </a:rPr>
            </a:br>
            <a:r>
              <a:rPr lang="en-US" sz="2000" b="1" dirty="0">
                <a:effectLst/>
                <a:cs typeface="Times New Roman" panose="02020603050405020304" pitchFamily="18" charset="0"/>
              </a:rPr>
              <a:t>SECTION 40 - </a:t>
            </a:r>
            <a:r>
              <a:rPr lang="en-US" sz="2000" dirty="0">
                <a:effectLst/>
              </a:rPr>
              <a:t>RESTRICTION ON ASSIGNMENT OR TRANSMISSION WHERE MULTIPLE EXCLUSIVE RIGHTS WOULD BE CREATED.</a:t>
            </a:r>
            <a:endParaRPr lang="en-IN" sz="2000" dirty="0"/>
          </a:p>
        </p:txBody>
      </p:sp>
      <p:pic>
        <p:nvPicPr>
          <p:cNvPr id="5" name="Content Placeholder 4">
            <a:extLst>
              <a:ext uri="{FF2B5EF4-FFF2-40B4-BE49-F238E27FC236}">
                <a16:creationId xmlns:a16="http://schemas.microsoft.com/office/drawing/2014/main" id="{E06F748A-A5DF-6CFB-9A0F-15D525880C8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05798" y="587261"/>
            <a:ext cx="1875284" cy="1222685"/>
          </a:xfrm>
        </p:spPr>
      </p:pic>
      <p:sp>
        <p:nvSpPr>
          <p:cNvPr id="6" name="TextBox 5">
            <a:extLst>
              <a:ext uri="{FF2B5EF4-FFF2-40B4-BE49-F238E27FC236}">
                <a16:creationId xmlns:a16="http://schemas.microsoft.com/office/drawing/2014/main" id="{46B91F45-457E-BA46-C869-5D30B5C0616F}"/>
              </a:ext>
            </a:extLst>
          </p:cNvPr>
          <p:cNvSpPr txBox="1"/>
          <p:nvPr/>
        </p:nvSpPr>
        <p:spPr>
          <a:xfrm>
            <a:off x="1211425" y="2864498"/>
            <a:ext cx="6747587" cy="2478755"/>
          </a:xfrm>
          <a:prstGeom prst="rect">
            <a:avLst/>
          </a:prstGeom>
          <a:noFill/>
        </p:spPr>
        <p:txBody>
          <a:bodyPr wrap="square" rtlCol="0">
            <a:spAutoFit/>
          </a:bodyPr>
          <a:lstStyle/>
          <a:p>
            <a:pPr marL="285750" marR="0" lvl="0" indent="-285750" algn="l" defTabSz="4572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Garamond" panose="02020404030301010803"/>
                <a:ea typeface="+mn-ea"/>
                <a:cs typeface="+mn-cs"/>
              </a:rPr>
              <a:t>The proprietor assigning the trademark shall </a:t>
            </a:r>
            <a:r>
              <a:rPr kumimoji="0" lang="en-US" sz="1600" b="0" i="0" u="none" strike="noStrike" kern="1200" cap="none" spc="0" normalizeH="0" baseline="0" noProof="0" dirty="0">
                <a:ln>
                  <a:noFill/>
                </a:ln>
                <a:solidFill>
                  <a:prstClr val="black"/>
                </a:solidFill>
                <a:effectLst/>
                <a:uLnTx/>
                <a:uFillTx/>
                <a:latin typeface="Garamond" panose="02020404030301010803"/>
                <a:ea typeface="+mn-ea"/>
                <a:cs typeface="+mn-cs"/>
              </a:rPr>
              <a:t>may submit to the Registrar a statement of case setting out the circumstances </a:t>
            </a:r>
          </a:p>
          <a:p>
            <a:pPr marL="285750" marR="0" lvl="0" indent="-285750" algn="l" defTabSz="4572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Garamond" panose="02020404030301010803"/>
                <a:ea typeface="+mn-ea"/>
                <a:cs typeface="+mn-cs"/>
              </a:rPr>
              <a:t>Registrar may issue to him a certificate of validity after due consideration that may be subject to appeal</a:t>
            </a:r>
          </a:p>
          <a:p>
            <a:pPr marL="285750" marR="0" lvl="0" indent="-285750" algn="l" defTabSz="4572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Garamond" panose="02020404030301010803"/>
                <a:ea typeface="+mn-ea"/>
                <a:cs typeface="+mn-cs"/>
              </a:rPr>
              <a:t>Unless it is shown that the certificate was obtained by fraud or misrepresentation</a:t>
            </a:r>
            <a:endParaRPr kumimoji="0" lang="en-IN" sz="16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pic>
        <p:nvPicPr>
          <p:cNvPr id="4" name="Picture 3">
            <a:extLst>
              <a:ext uri="{FF2B5EF4-FFF2-40B4-BE49-F238E27FC236}">
                <a16:creationId xmlns:a16="http://schemas.microsoft.com/office/drawing/2014/main" id="{6C23ACA9-94B3-675F-2449-7645ECE365FB}"/>
              </a:ext>
            </a:extLst>
          </p:cNvPr>
          <p:cNvPicPr>
            <a:picLocks noChangeAspect="1"/>
          </p:cNvPicPr>
          <p:nvPr/>
        </p:nvPicPr>
        <p:blipFill rotWithShape="1">
          <a:blip r:embed="rId3">
            <a:extLst>
              <a:ext uri="{28A0092B-C50C-407E-A947-70E740481C1C}">
                <a14:useLocalDpi xmlns:a14="http://schemas.microsoft.com/office/drawing/2010/main" val="0"/>
              </a:ext>
            </a:extLst>
          </a:blip>
          <a:srcRect l="30528" t="9527" r="29386" b="39285"/>
          <a:stretch/>
        </p:blipFill>
        <p:spPr>
          <a:xfrm>
            <a:off x="8042483" y="2864498"/>
            <a:ext cx="2900957" cy="2581348"/>
          </a:xfrm>
          <a:prstGeom prst="rect">
            <a:avLst/>
          </a:prstGeom>
        </p:spPr>
      </p:pic>
    </p:spTree>
    <p:extLst>
      <p:ext uri="{BB962C8B-B14F-4D97-AF65-F5344CB8AC3E}">
        <p14:creationId xmlns:p14="http://schemas.microsoft.com/office/powerpoint/2010/main" val="11770857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2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3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4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6.xml><?xml version="1.0" encoding="utf-8"?>
<a:theme xmlns:a="http://schemas.openxmlformats.org/drawingml/2006/main" name="5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7.xml><?xml version="1.0" encoding="utf-8"?>
<a:theme xmlns:a="http://schemas.openxmlformats.org/drawingml/2006/main" name="6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1107</TotalTime>
  <Words>1517</Words>
  <Application>Microsoft Office PowerPoint</Application>
  <PresentationFormat>Widescreen</PresentationFormat>
  <Paragraphs>145</Paragraphs>
  <Slides>25</Slides>
  <Notes>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25</vt:i4>
      </vt:variant>
    </vt:vector>
  </HeadingPairs>
  <TitlesOfParts>
    <vt:vector size="40" baseType="lpstr">
      <vt:lpstr>Arabic Typesetting</vt:lpstr>
      <vt:lpstr>Arial</vt:lpstr>
      <vt:lpstr>Calibri</vt:lpstr>
      <vt:lpstr>Comic Sans MS</vt:lpstr>
      <vt:lpstr>Garamond</vt:lpstr>
      <vt:lpstr>Malayalam Sangam MN</vt:lpstr>
      <vt:lpstr>Times New Roman</vt:lpstr>
      <vt:lpstr>Wingdings</vt:lpstr>
      <vt:lpstr>Organic</vt:lpstr>
      <vt:lpstr>1_Organic</vt:lpstr>
      <vt:lpstr>2_Organic</vt:lpstr>
      <vt:lpstr>3_Organic</vt:lpstr>
      <vt:lpstr>4_Organic</vt:lpstr>
      <vt:lpstr>5_Organic</vt:lpstr>
      <vt:lpstr>6_Organic</vt:lpstr>
      <vt:lpstr>A &amp; S LAW WEEKLY</vt:lpstr>
      <vt:lpstr>PowerPoint Presentation</vt:lpstr>
      <vt:lpstr>PowerPoint Presentation</vt:lpstr>
      <vt:lpstr>PowerPoint Presentation</vt:lpstr>
      <vt:lpstr>PowerPoint Presentation</vt:lpstr>
      <vt:lpstr>ASSIGNABILITY AND TRANSMISSIBILITY OF REGISTERED TRADEMARKS SECTION-38</vt:lpstr>
      <vt:lpstr>THE TRADE MARKS ACT, 1999 SECTION 39- ASSIGNABILITY AND TRANSMISSIBILITY OF UNREGISTERED TRADE MARKS</vt:lpstr>
      <vt:lpstr>THE TRADE MARKS ACT, 1999 SECTION 40 - RESTRICTION ON ASSIGNMENT OR TRANSMISSION WHERE MULTIPLE EXCLUSIVE RIGHTS WOULD BE CREATED.</vt:lpstr>
      <vt:lpstr>THE TRADE MARKS ACT, 1999 SECTION 40 - RESTRICTION ON ASSIGNMENT OR TRANSMISSION WHERE MULTIPLE EXCLUSIVE RIGHTS WOULD BE CREATED.</vt:lpstr>
      <vt:lpstr>PowerPoint Presentation</vt:lpstr>
      <vt:lpstr>PowerPoint Presentation</vt:lpstr>
      <vt:lpstr>Assignment without Goodwill- Section 42 of Trademark Act</vt:lpstr>
      <vt:lpstr>Assignability and transmissibility of trademark </vt:lpstr>
      <vt:lpstr>TRADEMARK RULES APPLICATION FOR ENTRY OF ASSIGNMENT AND TRANSMISSION  RULE 75 </vt:lpstr>
      <vt:lpstr>CASE ACCOMPANYING APPLICATION  RULE -76</vt:lpstr>
      <vt:lpstr>PROOF OF TITLE  RULE 77</vt:lpstr>
      <vt:lpstr>IMPOUNDING OF INSTRUMENTS RULE  78</vt:lpstr>
      <vt:lpstr>ASSIGNMENTS INVOLVING TRANSMISSION OF MONEYS OUTSIDE INDIA RULE 79</vt:lpstr>
      <vt:lpstr>THE TRADE MARKS RULES, 2017 RULE 80- APPLICATION FOR REGISTRAR'S DIRECTION AS TO ADVERTISEMENT OF AN ASSIGNMENT OF A TRADEMARK WITHOUT GOODWILL OF THE BUSINESS.</vt:lpstr>
      <vt:lpstr>THE TRADE MARKS RULES, 2017 RULE 81 - APPLICATION FOR ENTRY OF ASSIGNMENT WITHOUT GOODWILL</vt:lpstr>
      <vt:lpstr>THE TRADE MARKS RULES, 2017 RULE 82 – SEPARATE REGISTRATION</vt:lpstr>
      <vt:lpstr>Registration process of assignability and transmissibility </vt:lpstr>
      <vt:lpstr>Registrar after allowing the assignability the particulars entered in the register under rule 84 </vt:lpstr>
      <vt:lpstr>Registration of assignments and transmissions </vt:lpstr>
      <vt:lpstr>Our Telegram channel link for legal updates  https://t.me/aslawonline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&amp; S LAW WEEKLY</dc:title>
  <dc:creator>Savitha G</dc:creator>
  <cp:lastModifiedBy>Vishwa Badri</cp:lastModifiedBy>
  <cp:revision>120</cp:revision>
  <dcterms:created xsi:type="dcterms:W3CDTF">2022-07-06T06:55:18Z</dcterms:created>
  <dcterms:modified xsi:type="dcterms:W3CDTF">2022-08-31T06:24:56Z</dcterms:modified>
</cp:coreProperties>
</file>